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71" r:id="rId2"/>
  </p:sldMasterIdLst>
  <p:notesMasterIdLst>
    <p:notesMasterId r:id="rId28"/>
  </p:notesMasterIdLst>
  <p:sldIdLst>
    <p:sldId id="433" r:id="rId3"/>
    <p:sldId id="434" r:id="rId4"/>
    <p:sldId id="435" r:id="rId5"/>
    <p:sldId id="452" r:id="rId6"/>
    <p:sldId id="453" r:id="rId7"/>
    <p:sldId id="454" r:id="rId8"/>
    <p:sldId id="440" r:id="rId9"/>
    <p:sldId id="439" r:id="rId10"/>
    <p:sldId id="441" r:id="rId11"/>
    <p:sldId id="455" r:id="rId12"/>
    <p:sldId id="456" r:id="rId13"/>
    <p:sldId id="444" r:id="rId14"/>
    <p:sldId id="464" r:id="rId15"/>
    <p:sldId id="457" r:id="rId16"/>
    <p:sldId id="458" r:id="rId17"/>
    <p:sldId id="459" r:id="rId18"/>
    <p:sldId id="460" r:id="rId19"/>
    <p:sldId id="461" r:id="rId20"/>
    <p:sldId id="462" r:id="rId21"/>
    <p:sldId id="463" r:id="rId22"/>
    <p:sldId id="465" r:id="rId23"/>
    <p:sldId id="466" r:id="rId24"/>
    <p:sldId id="470" r:id="rId25"/>
    <p:sldId id="469" r:id="rId26"/>
    <p:sldId id="471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1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AE8D"/>
    <a:srgbClr val="9DC3E6"/>
    <a:srgbClr val="F4B183"/>
    <a:srgbClr val="1C3259"/>
    <a:srgbClr val="FEFCD3"/>
    <a:srgbClr val="0075D3"/>
    <a:srgbClr val="00C3B6"/>
    <a:srgbClr val="F3C547"/>
    <a:srgbClr val="FC2A51"/>
    <a:srgbClr val="A5C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2"/>
      </p:cViewPr>
      <p:guideLst>
        <p:guide pos="3817"/>
        <p:guide orient="horz" pos="1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35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1275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459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1565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2387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759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2624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5357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165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1640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4369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4361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446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6197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9086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13794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5838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6780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5283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316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0819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3348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7442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2694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0420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AB4E9D-9A86-429F-9338-C93413599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C074A1-407D-420F-B5AE-774BAB73E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04C9BC-E59B-4F3D-817B-8DB9DA4FE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9ADA8C-C2CB-43D5-92C5-958A4FFA2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1F240-119D-4860-AEC6-C1267CF2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10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C2B056-DC2F-45D2-A43F-CB7B310B1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941C450-FBAE-4720-9E86-C25EF6454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5FFE6A-4742-42F2-8836-CB3EBEE04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7719E8-67F3-485A-8565-FBFBABD9C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97620C-CFFB-4535-8725-292C7568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08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18B921E-AACE-4535-9B60-9324A6A1BD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101D53-9BFA-4F7F-811C-A210F1FD7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FAB951-8A06-4DF0-A605-7DF57A3B9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CEA19C-F5EA-413C-857A-CBB4EE79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12B056-32E3-4164-9AD3-7838BC4A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07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FF9325-CF1A-7B4C-85D3-EF5FB4C0A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69B9634-90EC-4349-B885-E497CA24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BEB224-2B26-C945-A39B-8BA1DF55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167713-317D-464E-B8FE-E8ACD864A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78A330-8F2B-0A4F-AAA9-07B09924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23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45FEAC-EBAB-1C42-9539-9D2FB2C0E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7D483B-51AF-2247-9750-8FCA59948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3390BC-756C-3645-89D5-C4F06FC3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5E5766-CE4B-FD43-B583-0BFD28EF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E2B502-A6CE-BC44-8580-5730FD3C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00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AA45A3-B3C4-7B42-A722-80008B3C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1CD8B44-0E03-3A4E-BAB0-9924D3AB1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5C798F-7736-5741-85BD-6EE5A3CE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0F2FEB-A3E8-4341-B252-C9F4291F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D39524-EC5D-4A49-9986-075E9C9A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570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ED4E57-45CF-8347-B457-5B632E9C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1E599C-03C8-FA4D-B951-1DFA68C9E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A3385B-EA07-A444-9338-E787BB422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EEFBE4-788B-154F-A9EE-F127C4B5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7E9C3A-18EC-9040-B976-18B5096E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FEBFBD-B6E5-8C4F-AA21-4D82BE1C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783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CA1B2E-14C6-2841-8795-FD7972C3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E04163A-3369-0641-B0D3-6ED9F8BF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E7FBA6-FF8B-2044-8AB1-D3769E63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EF626E6-DF4A-2F44-91FF-F5E79DE4D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E96ADC-7F0C-4546-9697-4F857E852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A679827-B901-224B-A3DC-481650CB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038B239-3C3A-D641-8280-4CEAF14D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7025293-DB8C-9F4D-BDC2-C9E95337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92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50C43B-B2AA-8644-A3AD-36CBA5368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35B741-9F16-2243-90C1-C799C2E9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A465EF-79BF-9B41-80E7-C5343F9C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130BBA-783C-2B4F-885F-929774965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69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54F728F-280B-AE4C-8BF0-F1301EF6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2AA46AC-0483-4741-8FF1-7B5E2F863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92A7D3-55F8-AC48-B09C-F25AA166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同心圆 8">
            <a:extLst>
              <a:ext uri="{FF2B5EF4-FFF2-40B4-BE49-F238E27FC236}">
                <a16:creationId xmlns:a16="http://schemas.microsoft.com/office/drawing/2014/main" id="{962D5634-D984-714E-A591-D7F5D9481E83}"/>
              </a:ext>
            </a:extLst>
          </p:cNvPr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F1AD39D-D846-2F4A-93C3-6EE823C49E86}"/>
              </a:ext>
            </a:extLst>
          </p:cNvPr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8A68A2C-2D89-184D-BBD9-0483011AB05B}"/>
              </a:ext>
            </a:extLst>
          </p:cNvPr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DEABD3E-CE4B-3443-89E8-4701195013DA}"/>
              </a:ext>
            </a:extLst>
          </p:cNvPr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88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D211C5-88B1-DD40-BEBE-A3E8926B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344087-386B-144E-94C4-C9C51729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C05B940-B9AD-9048-A716-29AFE0FB5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F046DD-C959-A549-8515-6700367C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873A72-C117-FF46-95F8-C22EFAFC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D9CDD1-68D1-1F46-AF77-672DB830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39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5FF356-9C10-41ED-B40F-DE3C75757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E2B854-22F4-4110-89AA-4A70CF449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E4021A-60B7-4320-8990-2C4BDC8E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DECF67-5DE2-44AD-BB72-8E218A8D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669E65-8F15-4BFC-8DC3-6D95F7F8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706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270182-633A-C34D-9E67-85DA5794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FBA115-B0FC-FA4F-9F14-D2D903924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FB44F62-EE8A-664B-9820-A4CFFACC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61A109-68FA-5C46-9F60-D6B7B7F33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21AAA0-1DB5-4C4B-8D87-5DE0D67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84C0E4-4A9C-E144-9DEF-E32CC475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96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A0455-2403-2E4B-927B-342B166C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D6D1F14-DE79-D14A-AA48-71A673F92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66A967-A52B-B642-891F-AEF183D7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74EFA8-2753-D440-AA94-5801019B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F29A59-9029-ED42-B7B8-290BAFF51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2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098A37D-00D0-F54C-8FA4-88E3ADD76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A97DB8B-5C79-DA49-919F-2318B2DAB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C916A-55AD-B246-911E-3406A763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122273-CBCB-DD45-9604-7D627AD3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FC97E4-CC56-F142-9AC8-6599A09A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218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44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03B0A1-E3D6-400F-8FCD-442A3E2A7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7AAFE34-2CA6-4BBC-909F-FD001216B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2FC04B-DDC2-4460-AD9C-5DB93531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BDDD08-3F44-4899-8995-271738BC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BC7439-E125-4503-B3B9-E630B0E79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9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E6FF2-1F59-4ACC-8CCF-C2FA78DA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098D67-F411-4C47-8605-445C4F856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968C06-7975-4BAC-B9ED-989C0BC79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4C45C4F-D644-4F15-AF99-20B50607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BDDF81-7596-4791-871A-97EA58DEA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644594-C376-4FBC-94F7-F39B19C23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372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F6732-F8BA-40E8-8216-378D26B6F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05BBE9-860E-4D84-A379-191F167C9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163457-A952-4F2E-8638-66B21A547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CB0CA6-DB0E-4A52-900E-2C0FCE0065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A7BA448-3F50-452B-8DC3-08275A677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CC46BD6-B40C-48DE-8D51-CD967EE7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10ED428-6E78-424F-9AEF-EB26CDC4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9F27A43-A155-49FF-A40F-46F39123E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9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ED259E-4D07-4F54-841D-7F391B62D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879975-DE68-4026-AF7E-B848E045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E20BD6D-9FA8-49EB-A294-42076D778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028F3CD-5F97-4702-8372-E9C8F822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10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E909AA1-90EB-4ACA-9C05-D1A2C0A9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733BFF-AF6E-4557-A9B8-D21730BF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F2DB50-6A75-42FF-938F-C734B971D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83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3232DC-23FC-4749-89D9-10C42F50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F95BFC-8069-48BD-AEC4-8C175CFFD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9B9CAED-B200-4BB9-B028-58B320656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5E721D-AFE2-42B1-A3B6-5E17450E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95434A-C6C2-4BA4-BAF4-C3EFF12B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6A26CE-F336-4D0F-88CA-3222DAD2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29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630265-5C9D-4BE3-9B16-34BA59F27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F1FD586-1F22-44FB-98A7-E0C4715DAF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877E1B-44C7-4480-B046-D7D37DAC3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8ABE5D9-723A-43C3-A247-41DDD107F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6B2772-649E-4B32-A7F8-DE7821D8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49A8E28-1BDE-4B57-B238-D2EB328B6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09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DDC30EC-AE37-4254-9BFC-63C51E144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09DB2B-311B-45F6-959B-0F8912979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04A3D3-60B9-45AA-9562-4F32C0527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FDC80E-ED88-4FD9-AAA1-E09944278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12EDF4-E4E2-4BC5-B5F1-A8E64072D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888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93328A7-CC21-B349-9F01-56890ED6C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F3680F-C92A-E34C-9494-119D90D6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B19ADA-6B18-A041-B8D5-35C1DFD0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D2D7E9-8AF5-FE41-A074-6E93F2933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CB10ED-73D1-F644-9D17-1067948B0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52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aike.baidu.com/item/Photoshop%20CS6?fromModule=lemma_inlink" TargetMode="External"/><Relationship Id="rId5" Type="http://schemas.openxmlformats.org/officeDocument/2006/relationships/hyperlink" Target="https://baike.baidu.com/item/Photoshop%20CC?fromModule=lemma_inlink" TargetMode="External"/><Relationship Id="rId4" Type="http://schemas.openxmlformats.org/officeDocument/2006/relationships/hyperlink" Target="https://baike.baidu.com/item/Adobe%20Photoshop%20CS6?fromModule=lemma_inlin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>
            <a:extLst>
              <a:ext uri="{FF2B5EF4-FFF2-40B4-BE49-F238E27FC236}">
                <a16:creationId xmlns:a16="http://schemas.microsoft.com/office/drawing/2014/main" id="{465A0D43-9A37-9443-AA0B-3469A4A60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02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99464" y="1864851"/>
            <a:ext cx="10195278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虽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然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没有网站互动的功能，但具有各种处理图像的功能，可分为图像编辑、图像合成、校色调色及特效制作部分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99464" y="1185209"/>
            <a:ext cx="2872646" cy="507831"/>
            <a:chOff x="1374414" y="2076831"/>
            <a:chExt cx="2872646" cy="507831"/>
          </a:xfrm>
        </p:grpSpPr>
        <p:sp>
          <p:nvSpPr>
            <p:cNvPr id="16" name="圆角矩形 15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63830" y="2130691"/>
              <a:ext cx="2693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功能特色</a:t>
              </a:r>
            </a:p>
          </p:txBody>
        </p:sp>
      </p:grpSp>
      <p:pic>
        <p:nvPicPr>
          <p:cNvPr id="26" name="内容占位符 10248" descr="109eb7eca0a3886363d09f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77337" y="3213367"/>
            <a:ext cx="4500472" cy="2948585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949622" y="2837965"/>
            <a:ext cx="629455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）图像编辑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图像编辑是图像处理的基础， 可以对图像做各种变换如放大、 缩小、旋转、倾斜、镜像、透视等。也可进行复制、去除斑点、修补、修饰图像的残损等。这在婚纱摄影、人像处理制作中有非常大的用场，去除人像上不满意的部分，进行美化加工，得到让人非常满意的效果。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功能特色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584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2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999464" y="1300575"/>
            <a:ext cx="2872646" cy="507831"/>
            <a:chOff x="1374414" y="2076831"/>
            <a:chExt cx="2872646" cy="507831"/>
          </a:xfrm>
        </p:grpSpPr>
        <p:sp>
          <p:nvSpPr>
            <p:cNvPr id="16" name="圆角矩形 15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63830" y="2130691"/>
              <a:ext cx="2693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功能特色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949623" y="1953286"/>
            <a:ext cx="5761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）图像合成</a:t>
            </a:r>
          </a:p>
          <a:p>
            <a:pPr>
              <a:lnSpc>
                <a:spcPct val="200000"/>
              </a:lnSpc>
            </a:pPr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图像</a:t>
            </a:r>
            <a:r>
              <a:rPr lang="zh-CN" altLang="zh-CN" sz="2000" dirty="0"/>
              <a:t>合成则是将几幅图像通过图层操作、工具应用合成完整的、传达明确意义的图像，这是美术设计的必经之路。</a:t>
            </a:r>
            <a:r>
              <a:rPr lang="en-US" altLang="zh-CN" sz="2000" dirty="0" err="1"/>
              <a:t>photoshop</a:t>
            </a:r>
            <a:r>
              <a:rPr lang="zh-CN" altLang="zh-CN" sz="2000" dirty="0"/>
              <a:t>提供的绘图工具让外来图像与创意很好地融合，成为可能使图像的合成天衣无缝。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功能特色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9" name="图片 18" descr="预览图_千图_编号44644251"/>
          <p:cNvPicPr/>
          <p:nvPr/>
        </p:nvPicPr>
        <p:blipFill>
          <a:blip r:embed="rId4"/>
          <a:srcRect l="21863" t="11658" r="21471" b="15165"/>
          <a:stretch>
            <a:fillRect/>
          </a:stretch>
        </p:blipFill>
        <p:spPr>
          <a:xfrm>
            <a:off x="7873253" y="1300575"/>
            <a:ext cx="2819860" cy="495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8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功能特色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82435" y="1260167"/>
            <a:ext cx="67359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校色调色</a:t>
            </a:r>
          </a:p>
          <a:p>
            <a:pPr>
              <a:lnSpc>
                <a:spcPct val="200000"/>
              </a:lnSpc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校色调色是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中深具威力的功能之一，可方便快捷地对图像的颜色进行明暗、色偏的调整和校正，也可在不同颜色进行切换以满足图像在不同领域如网页设计、印刷、多媒体等方面应用</a:t>
            </a:r>
            <a:r>
              <a:rPr lang="zh-CN" altLang="zh-CN" dirty="0"/>
              <a:t>。</a:t>
            </a:r>
          </a:p>
        </p:txBody>
      </p:sp>
      <p:pic>
        <p:nvPicPr>
          <p:cNvPr id="29" name="内容占位符 19463" descr="image00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00611" y="1855411"/>
            <a:ext cx="2680254" cy="1963477"/>
          </a:xfrm>
          <a:prstGeom prst="rect">
            <a:avLst/>
          </a:prstGeom>
        </p:spPr>
      </p:pic>
      <p:pic>
        <p:nvPicPr>
          <p:cNvPr id="31" name="内容占位符 19464" descr="image003-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2" b="12442"/>
          <a:stretch>
            <a:fillRect/>
          </a:stretch>
        </p:blipFill>
        <p:spPr>
          <a:xfrm>
            <a:off x="8400611" y="3522922"/>
            <a:ext cx="2680254" cy="1963478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582435" y="570139"/>
            <a:ext cx="2872646" cy="507831"/>
            <a:chOff x="1374414" y="2076831"/>
            <a:chExt cx="2872646" cy="507831"/>
          </a:xfrm>
        </p:grpSpPr>
        <p:sp>
          <p:nvSpPr>
            <p:cNvPr id="32" name="圆角矩形 31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63830" y="2130691"/>
              <a:ext cx="2693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302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582435" y="1328595"/>
            <a:ext cx="65712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特效制作</a:t>
            </a:r>
          </a:p>
          <a:p>
            <a:pPr>
              <a:lnSpc>
                <a:spcPct val="200000"/>
              </a:lnSpc>
            </a:pP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特效制作在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中主要由滤镜、通道及工具综合应用完成。包括图像的特效创意和特效字的制作， 如油画、浮雕、石膏画、素描等常用的传统美术技巧都可藉由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特效完成。而各种特效字的制作更是很多美术设计师热衷于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的研究的原因。</a:t>
            </a:r>
          </a:p>
          <a:p>
            <a:pPr>
              <a:lnSpc>
                <a:spcPct val="200000"/>
              </a:lnSpc>
            </a:pP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功能特色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25" name="内容占位符 49158" descr="30000101203213018997706332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23638" y="2210285"/>
            <a:ext cx="3163755" cy="2624832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582435" y="570139"/>
            <a:ext cx="2872646" cy="507831"/>
            <a:chOff x="1374414" y="2076831"/>
            <a:chExt cx="2872646" cy="507831"/>
          </a:xfrm>
        </p:grpSpPr>
        <p:sp>
          <p:nvSpPr>
            <p:cNvPr id="32" name="圆角矩形 31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63830" y="2130691"/>
              <a:ext cx="2693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功能特色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815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976596" y="1228561"/>
            <a:ext cx="2872646" cy="507831"/>
            <a:chOff x="1374414" y="2076831"/>
            <a:chExt cx="2872646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63830" y="2130691"/>
              <a:ext cx="2693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专业用途</a:t>
              </a:r>
            </a:p>
          </p:txBody>
        </p:sp>
      </p:grpSp>
      <p:cxnSp>
        <p:nvCxnSpPr>
          <p:cNvPr id="31" name="Straight Connector 28"/>
          <p:cNvCxnSpPr/>
          <p:nvPr/>
        </p:nvCxnSpPr>
        <p:spPr>
          <a:xfrm flipV="1">
            <a:off x="6098993" y="2052146"/>
            <a:ext cx="0" cy="3869780"/>
          </a:xfrm>
          <a:prstGeom prst="line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Flowchart: Off-page Connector 29"/>
          <p:cNvSpPr/>
          <p:nvPr/>
        </p:nvSpPr>
        <p:spPr>
          <a:xfrm>
            <a:off x="1691347" y="2275246"/>
            <a:ext cx="852303" cy="827902"/>
          </a:xfrm>
          <a:prstGeom prst="flowChartOffpageConnector">
            <a:avLst/>
          </a:prstGeom>
          <a:noFill/>
          <a:ln>
            <a:solidFill>
              <a:srgbClr val="0DA0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4" name="TextBox 31"/>
          <p:cNvSpPr txBox="1"/>
          <p:nvPr/>
        </p:nvSpPr>
        <p:spPr>
          <a:xfrm>
            <a:off x="3012158" y="2366437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绘画</a:t>
            </a:r>
          </a:p>
        </p:txBody>
      </p:sp>
      <p:sp>
        <p:nvSpPr>
          <p:cNvPr id="36" name="Flowchart: Off-page Connector 33"/>
          <p:cNvSpPr/>
          <p:nvPr/>
        </p:nvSpPr>
        <p:spPr>
          <a:xfrm>
            <a:off x="9654337" y="2275245"/>
            <a:ext cx="852303" cy="827905"/>
          </a:xfrm>
          <a:prstGeom prst="flowChartOffpageConnector">
            <a:avLst/>
          </a:prstGeom>
          <a:noFill/>
          <a:ln>
            <a:solidFill>
              <a:srgbClr val="0DA0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 lnSpcReduction="10000"/>
          </a:bodyPr>
          <a:lstStyle/>
          <a:p>
            <a:pPr algn="ctr"/>
            <a:r>
              <a:rPr lang="en-US" sz="36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7" name="Isosceles Triangle 37"/>
          <p:cNvSpPr/>
          <p:nvPr/>
        </p:nvSpPr>
        <p:spPr bwMode="auto">
          <a:xfrm rot="16200000">
            <a:off x="5697936" y="2474341"/>
            <a:ext cx="297437" cy="322134"/>
          </a:xfrm>
          <a:prstGeom prst="triangle">
            <a:avLst/>
          </a:prstGeom>
          <a:solidFill>
            <a:srgbClr val="0DA0AD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Isosceles Triangle 38"/>
          <p:cNvSpPr/>
          <p:nvPr/>
        </p:nvSpPr>
        <p:spPr bwMode="auto">
          <a:xfrm rot="5400000" flipH="1">
            <a:off x="6202613" y="2474341"/>
            <a:ext cx="297437" cy="322134"/>
          </a:xfrm>
          <a:prstGeom prst="triangle">
            <a:avLst/>
          </a:prstGeom>
          <a:solidFill>
            <a:srgbClr val="0DA0AD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lowchart: Off-page Connector 39"/>
          <p:cNvSpPr/>
          <p:nvPr/>
        </p:nvSpPr>
        <p:spPr>
          <a:xfrm>
            <a:off x="1691347" y="3626874"/>
            <a:ext cx="852303" cy="827902"/>
          </a:xfrm>
          <a:prstGeom prst="flowChartOffpageConnector">
            <a:avLst/>
          </a:prstGeom>
          <a:noFill/>
          <a:ln>
            <a:solidFill>
              <a:srgbClr val="0DA0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40" name="Flowchart: Off-page Connector 43"/>
          <p:cNvSpPr/>
          <p:nvPr/>
        </p:nvSpPr>
        <p:spPr>
          <a:xfrm>
            <a:off x="9654337" y="3626872"/>
            <a:ext cx="852303" cy="827905"/>
          </a:xfrm>
          <a:prstGeom prst="flowChartOffpageConnector">
            <a:avLst/>
          </a:prstGeom>
          <a:noFill/>
          <a:ln>
            <a:solidFill>
              <a:srgbClr val="0DA0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 lnSpcReduction="10000"/>
          </a:bodyPr>
          <a:lstStyle/>
          <a:p>
            <a:pPr algn="ctr"/>
            <a:r>
              <a:rPr lang="en-US" sz="36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1" name="Isosceles Triangle 47"/>
          <p:cNvSpPr/>
          <p:nvPr/>
        </p:nvSpPr>
        <p:spPr bwMode="auto">
          <a:xfrm rot="16200000">
            <a:off x="5697936" y="3825968"/>
            <a:ext cx="297437" cy="322134"/>
          </a:xfrm>
          <a:prstGeom prst="triangle">
            <a:avLst/>
          </a:prstGeom>
          <a:solidFill>
            <a:srgbClr val="0DA0AD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Isosceles Triangle 48"/>
          <p:cNvSpPr/>
          <p:nvPr/>
        </p:nvSpPr>
        <p:spPr bwMode="auto">
          <a:xfrm rot="5400000" flipH="1">
            <a:off x="6202613" y="3825968"/>
            <a:ext cx="297437" cy="322134"/>
          </a:xfrm>
          <a:prstGeom prst="triangle">
            <a:avLst/>
          </a:prstGeom>
          <a:solidFill>
            <a:srgbClr val="0DA0AD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Flowchart: Off-page Connector 49"/>
          <p:cNvSpPr/>
          <p:nvPr/>
        </p:nvSpPr>
        <p:spPr>
          <a:xfrm>
            <a:off x="1691347" y="4978499"/>
            <a:ext cx="852303" cy="827902"/>
          </a:xfrm>
          <a:prstGeom prst="flowChartOffpageConnector">
            <a:avLst/>
          </a:prstGeom>
          <a:noFill/>
          <a:ln>
            <a:solidFill>
              <a:srgbClr val="0DA0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36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44" name="Flowchart: Off-page Connector 53"/>
          <p:cNvSpPr/>
          <p:nvPr/>
        </p:nvSpPr>
        <p:spPr>
          <a:xfrm>
            <a:off x="9654337" y="4978498"/>
            <a:ext cx="852303" cy="827905"/>
          </a:xfrm>
          <a:prstGeom prst="flowChartOffpageConnector">
            <a:avLst/>
          </a:prstGeom>
          <a:noFill/>
          <a:ln>
            <a:solidFill>
              <a:srgbClr val="0DA0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 lnSpcReduction="10000"/>
          </a:bodyPr>
          <a:lstStyle/>
          <a:p>
            <a:pPr algn="ctr"/>
            <a:r>
              <a:rPr lang="en-US" sz="36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</a:p>
        </p:txBody>
      </p:sp>
      <p:sp>
        <p:nvSpPr>
          <p:cNvPr id="45" name="Isosceles Triangle 57"/>
          <p:cNvSpPr/>
          <p:nvPr/>
        </p:nvSpPr>
        <p:spPr bwMode="auto">
          <a:xfrm rot="16200000">
            <a:off x="5697936" y="5177594"/>
            <a:ext cx="297437" cy="322134"/>
          </a:xfrm>
          <a:prstGeom prst="triangle">
            <a:avLst/>
          </a:prstGeom>
          <a:solidFill>
            <a:srgbClr val="0DA0AD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Isosceles Triangle 58"/>
          <p:cNvSpPr/>
          <p:nvPr/>
        </p:nvSpPr>
        <p:spPr bwMode="auto">
          <a:xfrm rot="5400000" flipH="1">
            <a:off x="6202613" y="5177594"/>
            <a:ext cx="297437" cy="322134"/>
          </a:xfrm>
          <a:prstGeom prst="triangle">
            <a:avLst/>
          </a:prstGeom>
          <a:solidFill>
            <a:srgbClr val="0DA0AD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 sz="240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31"/>
          <p:cNvSpPr txBox="1"/>
          <p:nvPr/>
        </p:nvSpPr>
        <p:spPr>
          <a:xfrm>
            <a:off x="3002459" y="3718064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 smtClean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影像创意</a:t>
            </a:r>
            <a:endParaRPr lang="zh-CN" altLang="en-US" sz="2400" b="1" dirty="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31"/>
          <p:cNvSpPr txBox="1"/>
          <p:nvPr/>
        </p:nvSpPr>
        <p:spPr>
          <a:xfrm>
            <a:off x="3002459" y="5050304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婚纱照片设计</a:t>
            </a:r>
          </a:p>
        </p:txBody>
      </p:sp>
      <p:sp>
        <p:nvSpPr>
          <p:cNvPr id="49" name="TextBox 31"/>
          <p:cNvSpPr txBox="1"/>
          <p:nvPr/>
        </p:nvSpPr>
        <p:spPr>
          <a:xfrm>
            <a:off x="6927546" y="2366437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照片优化</a:t>
            </a:r>
          </a:p>
        </p:txBody>
      </p:sp>
      <p:sp>
        <p:nvSpPr>
          <p:cNvPr id="50" name="TextBox 31"/>
          <p:cNvSpPr txBox="1"/>
          <p:nvPr/>
        </p:nvSpPr>
        <p:spPr>
          <a:xfrm>
            <a:off x="6927546" y="3719736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平面设计</a:t>
            </a:r>
          </a:p>
        </p:txBody>
      </p:sp>
      <p:sp>
        <p:nvSpPr>
          <p:cNvPr id="51" name="TextBox 31"/>
          <p:cNvSpPr txBox="1"/>
          <p:nvPr/>
        </p:nvSpPr>
        <p:spPr>
          <a:xfrm>
            <a:off x="6927546" y="5050304"/>
            <a:ext cx="2635519" cy="471478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/>
          <a:p>
            <a:r>
              <a:rPr lang="zh-CN" altLang="en-US" sz="2400" b="1" dirty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视觉创意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048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84103" y="4261949"/>
            <a:ext cx="103218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左图为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绘制的水墨画，鼠绘水墨画需要一定的美术基础，虽然是简单的水墨画，画起来还是需要技术的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右图为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绘制的手表效果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97001" y="1110673"/>
            <a:ext cx="1369285" cy="507831"/>
            <a:chOff x="1207461" y="2076831"/>
            <a:chExt cx="1369285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271646" y="2076831"/>
              <a:ext cx="1305100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07461" y="2130691"/>
              <a:ext cx="13692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）绘画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内容占位符 20489" descr="image0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7051" y="1813754"/>
            <a:ext cx="2874243" cy="2423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内容占位符 20490" descr="image007副本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32558" y="1813754"/>
            <a:ext cx="2903848" cy="2448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矩形 24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341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059488" y="2018243"/>
            <a:ext cx="562000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照片转古典手绘效果 </a:t>
            </a:r>
          </a:p>
          <a:p>
            <a:pPr lvl="0">
              <a:lnSpc>
                <a:spcPct val="250000"/>
              </a:lnSpc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转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手绘说难不难，说容易也不容易。如果只做一些初步的处理，当然是很容易的。不过要做细是非常繁琐的。基本上等同于手绘。因此要学好转手绘，还是要多加练习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 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61185" y="1110673"/>
            <a:ext cx="2045865" cy="507831"/>
            <a:chOff x="1271645" y="2076831"/>
            <a:chExt cx="2045865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271645" y="2076831"/>
              <a:ext cx="2045865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53453" y="2130691"/>
              <a:ext cx="1882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）照片优化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内容占位符 18442" descr="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8338" y="2133598"/>
            <a:ext cx="2101850" cy="2362200"/>
          </a:xfrm>
          <a:prstGeom prst="rect">
            <a:avLst/>
          </a:prstGeom>
        </p:spPr>
      </p:pic>
      <p:pic>
        <p:nvPicPr>
          <p:cNvPr id="26" name="内容占位符 18444" descr="3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2838" y="3024186"/>
            <a:ext cx="2705100" cy="291941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059488" y="1618504"/>
            <a:ext cx="18133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举个例子：</a:t>
            </a:r>
            <a:endParaRPr lang="zh-CN" altLang="en-US" sz="2000" b="1" dirty="0">
              <a:solidFill>
                <a:srgbClr val="0DA0A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84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75133" y="2368293"/>
            <a:ext cx="562000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的调色方法非常经典。作者把天空部分与山峦部分分开调色。这样可以很精确的控制各部分的颜色。并可以快速调色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 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把普通照片变成参赛作品。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61185" y="1683104"/>
            <a:ext cx="2045865" cy="507831"/>
            <a:chOff x="1271645" y="2076831"/>
            <a:chExt cx="2045865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271645" y="2076831"/>
              <a:ext cx="2045865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53453" y="2130691"/>
              <a:ext cx="1882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）影像创意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内容占位符 19463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4089" y="1983922"/>
            <a:ext cx="3284538" cy="1905000"/>
          </a:xfrm>
          <a:prstGeom prst="rect">
            <a:avLst/>
          </a:prstGeom>
        </p:spPr>
      </p:pic>
      <p:pic>
        <p:nvPicPr>
          <p:cNvPr id="33" name="内容占位符 19464" descr="image003-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2" b="12442"/>
          <a:stretch/>
        </p:blipFill>
        <p:spPr>
          <a:xfrm>
            <a:off x="7869489" y="3238679"/>
            <a:ext cx="3810000" cy="250190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64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775133" y="1356114"/>
            <a:ext cx="2045865" cy="507831"/>
            <a:chOff x="1271645" y="2076831"/>
            <a:chExt cx="2045865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271645" y="2076831"/>
              <a:ext cx="2045865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53453" y="2130691"/>
              <a:ext cx="1882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）平面设计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内容占位符 26632" descr="h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800000">
            <a:off x="2196353" y="2512081"/>
            <a:ext cx="2257425" cy="3048000"/>
          </a:xfrm>
          <a:prstGeom prst="rect">
            <a:avLst/>
          </a:prstGeom>
        </p:spPr>
      </p:pic>
      <p:pic>
        <p:nvPicPr>
          <p:cNvPr id="25" name="内容占位符 26633" descr="h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800000">
            <a:off x="7819278" y="2473981"/>
            <a:ext cx="2262188" cy="3048000"/>
          </a:xfrm>
          <a:prstGeom prst="rect">
            <a:avLst/>
          </a:prstGeom>
        </p:spPr>
      </p:pic>
      <p:pic>
        <p:nvPicPr>
          <p:cNvPr id="26" name="内容占位符 26634" descr="h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200000">
            <a:off x="3948953" y="2664481"/>
            <a:ext cx="2276475" cy="3200400"/>
          </a:xfrm>
          <a:prstGeom prst="rect">
            <a:avLst/>
          </a:prstGeom>
        </p:spPr>
      </p:pic>
      <p:pic>
        <p:nvPicPr>
          <p:cNvPr id="35" name="内容占位符 26635" descr="h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400000">
            <a:off x="5952378" y="2720044"/>
            <a:ext cx="2244725" cy="31242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550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75133" y="2082355"/>
            <a:ext cx="562000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打造桃林美女婚纱照</a:t>
            </a:r>
          </a:p>
          <a:p>
            <a:pPr lvl="0">
              <a:lnSpc>
                <a:spcPct val="250000"/>
              </a:lnSpc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前越来越多的婚纱影楼开始使用数码相机，越来越多的年青人对婚纱照要求越来越高，都想要些比较有个性化的照片，因此这也使得婚纱照片设计的处理成为一个新兴的行业。 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52203" y="1397166"/>
            <a:ext cx="2395207" cy="507831"/>
            <a:chOff x="1162663" y="2076831"/>
            <a:chExt cx="2395207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184309" y="2076831"/>
              <a:ext cx="2351915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162663" y="2130691"/>
              <a:ext cx="23952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）婚纱照片设计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内容占位符 27654" descr="image0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1970" y="2460808"/>
            <a:ext cx="2020888" cy="3048000"/>
          </a:xfrm>
          <a:prstGeom prst="rect">
            <a:avLst/>
          </a:prstGeom>
        </p:spPr>
      </p:pic>
      <p:pic>
        <p:nvPicPr>
          <p:cNvPr id="25" name="内容占位符 27655" descr="image009-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11453" y="1904997"/>
            <a:ext cx="2682875" cy="403860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175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>
            <a:extLst>
              <a:ext uri="{FF2B5EF4-FFF2-40B4-BE49-F238E27FC236}">
                <a16:creationId xmlns:a16="http://schemas.microsoft.com/office/drawing/2014/main" id="{5195DCA7-4A2E-E446-B4F5-DE4AE9B954A6}"/>
              </a:ext>
            </a:extLst>
          </p:cNvPr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rgbClr val="89CA7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9" name="同心圆 18">
            <a:extLst>
              <a:ext uri="{FF2B5EF4-FFF2-40B4-BE49-F238E27FC236}">
                <a16:creationId xmlns:a16="http://schemas.microsoft.com/office/drawing/2014/main" id="{83595403-2717-C743-8BC7-B2A720FEF5F2}"/>
              </a:ext>
            </a:extLst>
          </p:cNvPr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rgbClr val="0B9FA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909F1564-EED0-FD46-9757-8D8FE05F41DA}"/>
              </a:ext>
            </a:extLst>
          </p:cNvPr>
          <p:cNvGrpSpPr/>
          <p:nvPr/>
        </p:nvGrpSpPr>
        <p:grpSpPr>
          <a:xfrm>
            <a:off x="2174686" y="197722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>
              <a:extLst>
                <a:ext uri="{FF2B5EF4-FFF2-40B4-BE49-F238E27FC236}">
                  <a16:creationId xmlns:a16="http://schemas.microsoft.com/office/drawing/2014/main" id="{145D8B5A-9D09-6B40-AD97-20253508AA74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>
              <a:extLst>
                <a:ext uri="{FF2B5EF4-FFF2-40B4-BE49-F238E27FC236}">
                  <a16:creationId xmlns:a16="http://schemas.microsoft.com/office/drawing/2014/main" id="{995CEA63-F041-304F-93E3-C5FCA4B3A645}"/>
                </a:ext>
              </a:extLst>
            </p:cNvPr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>
              <a:extLst>
                <a:ext uri="{FF2B5EF4-FFF2-40B4-BE49-F238E27FC236}">
                  <a16:creationId xmlns:a16="http://schemas.microsoft.com/office/drawing/2014/main" id="{CF0D1178-9BFA-DC4C-90D1-CA8926C86216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549DA229-7CCF-F749-B572-5D4218F26541}"/>
              </a:ext>
            </a:extLst>
          </p:cNvPr>
          <p:cNvSpPr txBox="1"/>
          <p:nvPr/>
        </p:nvSpPr>
        <p:spPr>
          <a:xfrm>
            <a:off x="2802196" y="320322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5400" dirty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</a:t>
            </a:r>
            <a:r>
              <a:rPr lang="zh-CN" altLang="en-US" sz="5400" dirty="0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店装修的常用软件</a:t>
            </a:r>
            <a:endParaRPr lang="zh-CN" altLang="en-US" sz="5400" dirty="0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0B7074CE-2A63-154E-810B-85655BC0C9C8}"/>
              </a:ext>
            </a:extLst>
          </p:cNvPr>
          <p:cNvSpPr/>
          <p:nvPr/>
        </p:nvSpPr>
        <p:spPr>
          <a:xfrm>
            <a:off x="3468314" y="1993181"/>
            <a:ext cx="5182348" cy="673050"/>
          </a:xfrm>
          <a:prstGeom prst="roundRect">
            <a:avLst>
              <a:gd name="adj" fmla="val 30187"/>
            </a:avLst>
          </a:prstGeom>
          <a:gradFill>
            <a:gsLst>
              <a:gs pos="100000">
                <a:srgbClr val="0B9FAE"/>
              </a:gs>
              <a:gs pos="0">
                <a:srgbClr val="89CA7D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4C4696-AFFE-1748-8B12-B66860144F25}"/>
              </a:ext>
            </a:extLst>
          </p:cNvPr>
          <p:cNvSpPr txBox="1"/>
          <p:nvPr/>
        </p:nvSpPr>
        <p:spPr>
          <a:xfrm>
            <a:off x="3781281" y="2006541"/>
            <a:ext cx="455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3600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  </a:t>
            </a:r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任务三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DEF5CB8-D2FE-BD4A-B101-6E52E52043C4}"/>
              </a:ext>
            </a:extLst>
          </p:cNvPr>
          <p:cNvSpPr txBox="1"/>
          <p:nvPr/>
        </p:nvSpPr>
        <p:spPr>
          <a:xfrm>
            <a:off x="9409073" y="740807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2C2F08B4-EEDC-7043-8C4C-D17D64B03CA2}"/>
              </a:ext>
            </a:extLst>
          </p:cNvPr>
          <p:cNvGrpSpPr/>
          <p:nvPr/>
        </p:nvGrpSpPr>
        <p:grpSpPr>
          <a:xfrm flipH="1">
            <a:off x="9550803" y="198880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>
              <a:extLst>
                <a:ext uri="{FF2B5EF4-FFF2-40B4-BE49-F238E27FC236}">
                  <a16:creationId xmlns:a16="http://schemas.microsoft.com/office/drawing/2014/main" id="{B9A0B049-0876-C548-9D56-BC84FEFCE6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>
              <a:extLst>
                <a:ext uri="{FF2B5EF4-FFF2-40B4-BE49-F238E27FC236}">
                  <a16:creationId xmlns:a16="http://schemas.microsoft.com/office/drawing/2014/main" id="{9ED04403-7A69-0046-80AF-9EEE9356F474}"/>
                </a:ext>
              </a:extLst>
            </p:cNvPr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>
              <a:extLst>
                <a:ext uri="{FF2B5EF4-FFF2-40B4-BE49-F238E27FC236}">
                  <a16:creationId xmlns:a16="http://schemas.microsoft.com/office/drawing/2014/main" id="{5713E0C9-1BA7-DB4D-98AC-C11F0EF590BE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>
            <a:extLst>
              <a:ext uri="{FF2B5EF4-FFF2-40B4-BE49-F238E27FC236}">
                <a16:creationId xmlns:a16="http://schemas.microsoft.com/office/drawing/2014/main" id="{BADEAC57-C26F-AB4B-944E-CA22C46D2A25}"/>
              </a:ext>
            </a:extLst>
          </p:cNvPr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rgbClr val="89CA7D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2166230">
            <a:off x="2458407" y="3156426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94711" y="4052806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94836" y="5223236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2166230">
            <a:off x="1533604" y="269859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 rot="2166230">
            <a:off x="1533688" y="931129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496511" y="3679295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987083" y="5178771"/>
            <a:ext cx="505983" cy="505983"/>
          </a:xfrm>
          <a:prstGeom prst="ellipse">
            <a:avLst/>
          </a:prstGeom>
          <a:solidFill>
            <a:srgbClr val="4BB4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166230">
            <a:off x="2100770" y="836482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2166230">
            <a:off x="1160223" y="167700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2166230">
            <a:off x="1533833" y="1923517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 rot="2166230">
            <a:off x="1160223" y="3366741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69455" y="3091804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81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9" grpId="0" animBg="1"/>
      <p:bldP spid="15" grpId="0"/>
      <p:bldP spid="30" grpId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75133" y="2082355"/>
            <a:ext cx="63622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五彩缤纷的油漆舞者 </a:t>
            </a:r>
          </a:p>
          <a:p>
            <a:pPr lvl="0">
              <a:lnSpc>
                <a:spcPct val="200000"/>
              </a:lnSpc>
            </a:pP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视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觉创意与设计是设计艺术的一个分支，此类设计通常没有非常明显的商业目的，但由于它为广大设计爱好者提供了广阔的设计空间，因此越来越多的设计爱好者开始了学习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，并进行具有个人特色与风格的视觉创意。 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73849" y="1397166"/>
            <a:ext cx="2351915" cy="507831"/>
            <a:chOff x="1184309" y="2076831"/>
            <a:chExt cx="2351915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184309" y="2076831"/>
              <a:ext cx="2351915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19143" y="2130691"/>
              <a:ext cx="18822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）视觉创意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内容占位符 29701" descr="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27531" y="2082355"/>
            <a:ext cx="3195638" cy="38862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专业用途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650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8404166" y="285461"/>
            <a:ext cx="32753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02140" y="1707226"/>
            <a:ext cx="3420187" cy="3005329"/>
            <a:chOff x="1658902" y="2218103"/>
            <a:chExt cx="3420187" cy="3005329"/>
          </a:xfrm>
        </p:grpSpPr>
        <p:sp>
          <p:nvSpPr>
            <p:cNvPr id="25" name="椭圆 24"/>
            <p:cNvSpPr/>
            <p:nvPr/>
          </p:nvSpPr>
          <p:spPr>
            <a:xfrm>
              <a:off x="1658902" y="2218103"/>
              <a:ext cx="2977116" cy="297711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841428" y="2400629"/>
              <a:ext cx="2612065" cy="2612065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022748" y="2581949"/>
              <a:ext cx="2249424" cy="2249424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2205628" y="2764829"/>
              <a:ext cx="1883664" cy="1883664"/>
            </a:xfrm>
            <a:prstGeom prst="ellipse">
              <a:avLst/>
            </a:prstGeom>
            <a:noFill/>
            <a:ln w="127000" cap="rnd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弧形 34"/>
            <p:cNvSpPr/>
            <p:nvPr/>
          </p:nvSpPr>
          <p:spPr>
            <a:xfrm>
              <a:off x="1658902" y="2218103"/>
              <a:ext cx="2977116" cy="2977116"/>
            </a:xfrm>
            <a:prstGeom prst="arc">
              <a:avLst>
                <a:gd name="adj1" fmla="val 16200000"/>
                <a:gd name="adj2" fmla="val 19807030"/>
              </a:avLst>
            </a:prstGeom>
            <a:noFill/>
            <a:ln w="1270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弧形 38"/>
            <p:cNvSpPr/>
            <p:nvPr/>
          </p:nvSpPr>
          <p:spPr>
            <a:xfrm>
              <a:off x="1841428" y="2400628"/>
              <a:ext cx="2612065" cy="2612065"/>
            </a:xfrm>
            <a:prstGeom prst="arc">
              <a:avLst/>
            </a:prstGeom>
            <a:noFill/>
            <a:ln w="127000" cap="rnd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弧形 39"/>
            <p:cNvSpPr/>
            <p:nvPr/>
          </p:nvSpPr>
          <p:spPr>
            <a:xfrm>
              <a:off x="2022748" y="2581949"/>
              <a:ext cx="2249424" cy="2249424"/>
            </a:xfrm>
            <a:prstGeom prst="arc">
              <a:avLst>
                <a:gd name="adj1" fmla="val 16200000"/>
                <a:gd name="adj2" fmla="val 1964076"/>
              </a:avLst>
            </a:prstGeom>
            <a:noFill/>
            <a:ln w="127000" cap="rnd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弧形 40"/>
            <p:cNvSpPr/>
            <p:nvPr/>
          </p:nvSpPr>
          <p:spPr>
            <a:xfrm>
              <a:off x="2205628" y="2764829"/>
              <a:ext cx="1883664" cy="1883664"/>
            </a:xfrm>
            <a:prstGeom prst="arc">
              <a:avLst>
                <a:gd name="adj1" fmla="val 16200000"/>
                <a:gd name="adj2" fmla="val 7010434"/>
              </a:avLst>
            </a:prstGeom>
            <a:noFill/>
            <a:ln w="127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272172" y="2367900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Autofit/>
            </a:bodyPr>
            <a:lstStyle/>
            <a:p>
              <a:r>
                <a:rPr lang="en-US" altLang="zh-CN" sz="2000" dirty="0">
                  <a:solidFill>
                    <a:schemeClr val="accent5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43" name="椭圆 42"/>
            <p:cNvSpPr/>
            <p:nvPr/>
          </p:nvSpPr>
          <p:spPr>
            <a:xfrm>
              <a:off x="4386761" y="3243408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sz="2000" dirty="0" smtClean="0">
                  <a:solidFill>
                    <a:schemeClr val="accent3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2000" dirty="0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034351" y="404795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Autofit/>
            </a:bodyPr>
            <a:lstStyle/>
            <a:p>
              <a:pPr algn="ctr"/>
              <a:r>
                <a:rPr lang="en-US" sz="2000" dirty="0" smtClean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2000" dirty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261401" y="453110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Autofit/>
            </a:bodyPr>
            <a:lstStyle/>
            <a:p>
              <a:pPr algn="ctr"/>
              <a:r>
                <a:rPr lang="en-US" sz="2000" dirty="0" smtClean="0">
                  <a:solidFill>
                    <a:schemeClr val="accent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200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27587" y="1062965"/>
            <a:ext cx="7313401" cy="878009"/>
            <a:chOff x="6632065" y="1242334"/>
            <a:chExt cx="3697472" cy="878009"/>
          </a:xfrm>
        </p:grpSpPr>
        <p:sp>
          <p:nvSpPr>
            <p:cNvPr id="47" name="矩形 46"/>
            <p:cNvSpPr/>
            <p:nvPr/>
          </p:nvSpPr>
          <p:spPr>
            <a:xfrm>
              <a:off x="6632065" y="1242334"/>
              <a:ext cx="654856" cy="414359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92500" lnSpcReduction="10000"/>
            </a:bodyPr>
            <a:lstStyle/>
            <a:p>
              <a:r>
                <a:rPr lang="en-US" sz="3200" dirty="0" smtClean="0">
                  <a:solidFill>
                    <a:schemeClr val="accent5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3200" dirty="0">
                <a:solidFill>
                  <a:schemeClr val="accent5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632065" y="1616549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安装准备：电脑如果安装来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360</a:t>
              </a:r>
              <a:r>
                <a:rPr lang="zh-CN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卫士和金山毒霸软件，安装前需提前退出，以免拦截，造成安装失败。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首先下</a:t>
              </a:r>
              <a:r>
                <a:rPr lang="zh-CN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载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安装包，鼠标</a:t>
              </a:r>
              <a:r>
                <a:rPr lang="zh-CN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右【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2020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】压缩包选择【解压到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2020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】。</a:t>
              </a:r>
            </a:p>
            <a:p>
              <a:pPr>
                <a:lnSpc>
                  <a:spcPct val="150000"/>
                </a:lnSpc>
              </a:pP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44459" y="4884404"/>
            <a:ext cx="3067777" cy="12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Autofit/>
          </a:bodyPr>
          <a:lstStyle/>
          <a:p>
            <a:r>
              <a:rPr lang="en-US" altLang="zh-CN" sz="2400" b="1" dirty="0" smtClean="0"/>
              <a:t>Photoshop</a:t>
            </a:r>
            <a:r>
              <a:rPr lang="zh-CN" altLang="zh-CN" sz="2400" b="1" dirty="0" smtClean="0"/>
              <a:t>软件</a:t>
            </a:r>
            <a:r>
              <a:rPr lang="zh-CN" altLang="en-US" sz="2400" b="1" dirty="0" smtClean="0"/>
              <a:t>安装步骤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CC2020</a:t>
            </a:r>
            <a:r>
              <a:rPr lang="zh-CN" altLang="en-US" sz="2400" b="1" dirty="0" smtClean="0"/>
              <a:t>）</a:t>
            </a:r>
            <a:endParaRPr lang="zh-CN" altLang="zh-CN" sz="2400" b="1" dirty="0"/>
          </a:p>
        </p:txBody>
      </p:sp>
      <p:pic>
        <p:nvPicPr>
          <p:cNvPr id="50" name="图片 49" descr="IMG_256"/>
          <p:cNvPicPr/>
          <p:nvPr/>
        </p:nvPicPr>
        <p:blipFill>
          <a:blip r:embed="rId4"/>
          <a:stretch>
            <a:fillRect/>
          </a:stretch>
        </p:blipFill>
        <p:spPr>
          <a:xfrm>
            <a:off x="7882659" y="3223878"/>
            <a:ext cx="3309620" cy="2555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" name="矩形 50"/>
          <p:cNvSpPr/>
          <p:nvPr/>
        </p:nvSpPr>
        <p:spPr>
          <a:xfrm>
            <a:off x="9090118" y="5782161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解压安装包</a:t>
            </a:r>
          </a:p>
        </p:txBody>
      </p:sp>
    </p:spTree>
    <p:extLst>
      <p:ext uri="{BB962C8B-B14F-4D97-AF65-F5344CB8AC3E}">
        <p14:creationId xmlns:p14="http://schemas.microsoft.com/office/powerpoint/2010/main" val="1733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404166" y="285461"/>
            <a:ext cx="32753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627587" y="1062965"/>
            <a:ext cx="7313401" cy="878009"/>
            <a:chOff x="6632065" y="1242334"/>
            <a:chExt cx="3697472" cy="878009"/>
          </a:xfrm>
        </p:grpSpPr>
        <p:sp>
          <p:nvSpPr>
            <p:cNvPr id="31" name="矩形 30"/>
            <p:cNvSpPr/>
            <p:nvPr/>
          </p:nvSpPr>
          <p:spPr>
            <a:xfrm>
              <a:off x="6632065" y="1242334"/>
              <a:ext cx="654856" cy="414359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92500" lnSpcReduction="10000"/>
            </a:bodyPr>
            <a:lstStyle/>
            <a:p>
              <a:r>
                <a:rPr lang="en-US" sz="3200" dirty="0" smtClean="0">
                  <a:solidFill>
                    <a:schemeClr val="accent5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3200" dirty="0">
                <a:solidFill>
                  <a:schemeClr val="accent5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632065" y="1616549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接下来，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双击打开解压后的【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2020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】文件夹。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鼠标右击【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Set-up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】选择【以管理员身份运行】。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点击文件夹图标，然后点击【更改位置】更改安装</a:t>
              </a:r>
              <a:r>
                <a:rPr lang="zh-CN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路径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3" name="图片 32" descr="IMG_256"/>
          <p:cNvPicPr/>
          <p:nvPr/>
        </p:nvPicPr>
        <p:blipFill>
          <a:blip r:embed="rId4"/>
          <a:srcRect b="10393"/>
          <a:stretch>
            <a:fillRect/>
          </a:stretch>
        </p:blipFill>
        <p:spPr>
          <a:xfrm>
            <a:off x="8654109" y="3575700"/>
            <a:ext cx="2967084" cy="196057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图片 34" descr="IMG_256"/>
          <p:cNvPicPr/>
          <p:nvPr/>
        </p:nvPicPr>
        <p:blipFill>
          <a:blip r:embed="rId5"/>
          <a:stretch>
            <a:fillRect/>
          </a:stretch>
        </p:blipFill>
        <p:spPr>
          <a:xfrm>
            <a:off x="4724158" y="3458645"/>
            <a:ext cx="3104429" cy="20206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图片 38" descr="IMG_256"/>
          <p:cNvPicPr/>
          <p:nvPr/>
        </p:nvPicPr>
        <p:blipFill>
          <a:blip r:embed="rId6"/>
          <a:stretch>
            <a:fillRect/>
          </a:stretch>
        </p:blipFill>
        <p:spPr>
          <a:xfrm>
            <a:off x="853115" y="1406719"/>
            <a:ext cx="2759712" cy="426023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矩形 39"/>
          <p:cNvSpPr/>
          <p:nvPr/>
        </p:nvSpPr>
        <p:spPr>
          <a:xfrm>
            <a:off x="9630444" y="5536276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打开文件夹</a:t>
            </a:r>
          </a:p>
        </p:txBody>
      </p:sp>
      <p:sp>
        <p:nvSpPr>
          <p:cNvPr id="41" name="矩形 40"/>
          <p:cNvSpPr/>
          <p:nvPr/>
        </p:nvSpPr>
        <p:spPr>
          <a:xfrm>
            <a:off x="6000378" y="5479315"/>
            <a:ext cx="12175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运行</a:t>
            </a:r>
            <a:r>
              <a:rPr lang="en-US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set-up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67726" y="5666955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设定安装位置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81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404166" y="285461"/>
            <a:ext cx="32753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27587" y="1062965"/>
            <a:ext cx="7313401" cy="878009"/>
            <a:chOff x="6632065" y="1242334"/>
            <a:chExt cx="3697472" cy="878009"/>
          </a:xfrm>
        </p:grpSpPr>
        <p:sp>
          <p:nvSpPr>
            <p:cNvPr id="14" name="矩形 13"/>
            <p:cNvSpPr/>
            <p:nvPr/>
          </p:nvSpPr>
          <p:spPr>
            <a:xfrm>
              <a:off x="6632065" y="1242334"/>
              <a:ext cx="654856" cy="414359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92500" lnSpcReduction="10000"/>
            </a:bodyPr>
            <a:lstStyle/>
            <a:p>
              <a:r>
                <a:rPr lang="en-US" sz="3200" dirty="0" smtClean="0">
                  <a:solidFill>
                    <a:schemeClr val="accent5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3200" dirty="0">
                <a:solidFill>
                  <a:schemeClr val="accent5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632065" y="1616549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建议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安装在除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盘之外的其它磁盘，可在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盘或其它磁盘内新建一个【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2020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】文件夹，然后点击【确定】。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安装路径设定完毕，点击【继续】。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随后显示正在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安装。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9630445" y="5536276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新建</a:t>
            </a:r>
            <a:r>
              <a:rPr lang="zh-CN" altLang="zh-CN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文件夹</a:t>
            </a:r>
            <a:endParaRPr lang="zh-CN" altLang="zh-CN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58324" y="547931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点击继续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58673" y="566695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正在</a:t>
            </a:r>
            <a:r>
              <a:rPr lang="zh-CN" altLang="zh-CN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安装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 descr="IMG_256"/>
          <p:cNvPicPr/>
          <p:nvPr/>
        </p:nvPicPr>
        <p:blipFill>
          <a:blip r:embed="rId4"/>
          <a:stretch>
            <a:fillRect/>
          </a:stretch>
        </p:blipFill>
        <p:spPr>
          <a:xfrm>
            <a:off x="9172070" y="2645352"/>
            <a:ext cx="2127336" cy="289092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 descr="IMG_256"/>
          <p:cNvPicPr/>
          <p:nvPr/>
        </p:nvPicPr>
        <p:blipFill>
          <a:blip r:embed="rId5"/>
          <a:stretch>
            <a:fillRect/>
          </a:stretch>
        </p:blipFill>
        <p:spPr>
          <a:xfrm>
            <a:off x="5843947" y="3258590"/>
            <a:ext cx="1595944" cy="222072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26" descr="IMG_256"/>
          <p:cNvPicPr/>
          <p:nvPr/>
        </p:nvPicPr>
        <p:blipFill>
          <a:blip r:embed="rId6"/>
          <a:stretch>
            <a:fillRect/>
          </a:stretch>
        </p:blipFill>
        <p:spPr>
          <a:xfrm>
            <a:off x="930558" y="1741611"/>
            <a:ext cx="2606145" cy="390698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58892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404166" y="285461"/>
            <a:ext cx="32753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27587" y="1062965"/>
            <a:ext cx="7313401" cy="878009"/>
            <a:chOff x="6632065" y="1242334"/>
            <a:chExt cx="3697472" cy="878009"/>
          </a:xfrm>
        </p:grpSpPr>
        <p:sp>
          <p:nvSpPr>
            <p:cNvPr id="14" name="矩形 13"/>
            <p:cNvSpPr/>
            <p:nvPr/>
          </p:nvSpPr>
          <p:spPr>
            <a:xfrm>
              <a:off x="6632065" y="1242334"/>
              <a:ext cx="654856" cy="414359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 fontScale="92500" lnSpcReduction="10000"/>
            </a:bodyPr>
            <a:lstStyle/>
            <a:p>
              <a:r>
                <a:rPr lang="en-US" sz="3200" dirty="0" smtClean="0">
                  <a:solidFill>
                    <a:schemeClr val="accent5">
                      <a:lumMod val="7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3200" dirty="0">
                <a:solidFill>
                  <a:schemeClr val="accent5">
                    <a:lumMod val="7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632065" y="1616549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安装成功后，点击关闭。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dirty="0"/>
                <a:t>双击【</a:t>
              </a:r>
              <a:r>
                <a:rPr lang="en-US" altLang="zh-CN" dirty="0"/>
                <a:t>Adobe Photoshop 2020</a:t>
              </a:r>
              <a:r>
                <a:rPr lang="zh-CN" altLang="zh-CN" dirty="0"/>
                <a:t>】软件图标运行</a:t>
              </a:r>
              <a:r>
                <a:rPr lang="zh-CN" altLang="zh-CN" dirty="0" smtClean="0"/>
                <a:t>软件</a:t>
              </a:r>
              <a:r>
                <a:rPr lang="zh-CN" altLang="en-US" dirty="0" smtClean="0"/>
                <a:t>。</a:t>
              </a:r>
              <a:endParaRPr lang="en-US" altLang="zh-CN" dirty="0" smtClean="0"/>
            </a:p>
            <a:p>
              <a:pPr>
                <a:lnSpc>
                  <a:spcPct val="150000"/>
                </a:lnSpc>
              </a:pPr>
              <a:r>
                <a:rPr lang="zh-CN" altLang="en-US" dirty="0" smtClean="0"/>
                <a:t>以上就</a:t>
              </a:r>
              <a:r>
                <a:rPr lang="zh-CN" altLang="zh-CN" dirty="0" smtClean="0"/>
                <a:t>安装成功</a:t>
              </a:r>
              <a:r>
                <a:rPr lang="zh-CN" altLang="en-US" dirty="0" smtClean="0"/>
                <a:t>了</a:t>
              </a:r>
              <a:r>
                <a:rPr lang="zh-CN" altLang="zh-CN" dirty="0" smtClean="0"/>
                <a:t>，打开软件界面如下</a:t>
              </a:r>
              <a:r>
                <a:rPr lang="zh-CN" altLang="en-US" dirty="0" smtClean="0"/>
                <a:t>。</a:t>
              </a: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9470015" y="549767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安装完成</a:t>
            </a:r>
            <a:endParaRPr lang="zh-CN" altLang="zh-CN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58322" y="547396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打开界面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43037" y="556167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软件界面和主页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 descr="IMG_256"/>
          <p:cNvPicPr/>
          <p:nvPr/>
        </p:nvPicPr>
        <p:blipFill>
          <a:blip r:embed="rId4"/>
          <a:stretch>
            <a:fillRect/>
          </a:stretch>
        </p:blipFill>
        <p:spPr>
          <a:xfrm>
            <a:off x="8857272" y="2414433"/>
            <a:ext cx="2116427" cy="306488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 descr="IMG_257"/>
          <p:cNvPicPr/>
          <p:nvPr/>
        </p:nvPicPr>
        <p:blipFill>
          <a:blip r:embed="rId5"/>
          <a:stretch>
            <a:fillRect/>
          </a:stretch>
        </p:blipFill>
        <p:spPr>
          <a:xfrm>
            <a:off x="4713162" y="3585815"/>
            <a:ext cx="3895725" cy="178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2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" t="1884" r="1207" b="2341"/>
          <a:stretch>
            <a:fillRect/>
          </a:stretch>
        </p:blipFill>
        <p:spPr>
          <a:xfrm>
            <a:off x="316381" y="1167389"/>
            <a:ext cx="3689985" cy="231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图片 27" descr="IMG_258"/>
          <p:cNvPicPr/>
          <p:nvPr/>
        </p:nvPicPr>
        <p:blipFill>
          <a:blip r:embed="rId7"/>
          <a:stretch>
            <a:fillRect/>
          </a:stretch>
        </p:blipFill>
        <p:spPr>
          <a:xfrm>
            <a:off x="322076" y="3585815"/>
            <a:ext cx="3646805" cy="197231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48193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2" name="任意多边形 31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3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4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38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0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任意多边形 40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43" name="图片 42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6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>
            <a:extLst>
              <a:ext uri="{FF2B5EF4-FFF2-40B4-BE49-F238E27FC236}">
                <a16:creationId xmlns:a16="http://schemas.microsoft.com/office/drawing/2014/main" id="{F9874C2B-4C5C-0846-B059-2D2DDCCE3739}"/>
              </a:ext>
            </a:extLst>
          </p:cNvPr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" fmla="*/ 0 w 363073"/>
              <a:gd name="connsiteY0" fmla="*/ 2571749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0" fmla="*/ 0 w 2261321"/>
              <a:gd name="connsiteY0" fmla="*/ 5152904 h 5152904"/>
              <a:gd name="connsiteX1" fmla="*/ 2261321 w 2261321"/>
              <a:gd name="connsiteY1" fmla="*/ 0 h 5152904"/>
              <a:gd name="connsiteX2" fmla="*/ 2261321 w 2261321"/>
              <a:gd name="connsiteY2" fmla="*/ 2571749 h 5152904"/>
              <a:gd name="connsiteX3" fmla="*/ 0 w 2261321"/>
              <a:gd name="connsiteY3" fmla="*/ 5152904 h 5152904"/>
              <a:gd name="connsiteX0" fmla="*/ 0 w 2284470"/>
              <a:gd name="connsiteY0" fmla="*/ 5152904 h 5164478"/>
              <a:gd name="connsiteX1" fmla="*/ 2261321 w 2284470"/>
              <a:gd name="connsiteY1" fmla="*/ 0 h 5164478"/>
              <a:gd name="connsiteX2" fmla="*/ 2284470 w 2284470"/>
              <a:gd name="connsiteY2" fmla="*/ 5164478 h 5164478"/>
              <a:gd name="connsiteX3" fmla="*/ 0 w 2284470"/>
              <a:gd name="connsiteY3" fmla="*/ 5152904 h 5164478"/>
              <a:gd name="connsiteX0" fmla="*/ 0 w 3800753"/>
              <a:gd name="connsiteY0" fmla="*/ 5129755 h 5164478"/>
              <a:gd name="connsiteX1" fmla="*/ 3777604 w 3800753"/>
              <a:gd name="connsiteY1" fmla="*/ 0 h 5164478"/>
              <a:gd name="connsiteX2" fmla="*/ 3800753 w 3800753"/>
              <a:gd name="connsiteY2" fmla="*/ 5164478 h 5164478"/>
              <a:gd name="connsiteX3" fmla="*/ 0 w 3800753"/>
              <a:gd name="connsiteY3" fmla="*/ 5129755 h 5164478"/>
              <a:gd name="connsiteX0" fmla="*/ 0 w 4066970"/>
              <a:gd name="connsiteY0" fmla="*/ 5152904 h 5164478"/>
              <a:gd name="connsiteX1" fmla="*/ 4043821 w 4066970"/>
              <a:gd name="connsiteY1" fmla="*/ 0 h 5164478"/>
              <a:gd name="connsiteX2" fmla="*/ 4066970 w 4066970"/>
              <a:gd name="connsiteY2" fmla="*/ 5164478 h 5164478"/>
              <a:gd name="connsiteX3" fmla="*/ 0 w 4066970"/>
              <a:gd name="connsiteY3" fmla="*/ 5152904 h 5164478"/>
              <a:gd name="connsiteX0" fmla="*/ 0 w 4130470"/>
              <a:gd name="connsiteY0" fmla="*/ 5152904 h 5164478"/>
              <a:gd name="connsiteX1" fmla="*/ 4107321 w 4130470"/>
              <a:gd name="connsiteY1" fmla="*/ 0 h 5164478"/>
              <a:gd name="connsiteX2" fmla="*/ 4130470 w 4130470"/>
              <a:gd name="connsiteY2" fmla="*/ 5164478 h 5164478"/>
              <a:gd name="connsiteX3" fmla="*/ 0 w 41304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84843"/>
              <a:gd name="connsiteY0" fmla="*/ 5188447 h 5188447"/>
              <a:gd name="connsiteX1" fmla="*/ 4861694 w 4884843"/>
              <a:gd name="connsiteY1" fmla="*/ 0 h 5188447"/>
              <a:gd name="connsiteX2" fmla="*/ 4884843 w 4884843"/>
              <a:gd name="connsiteY2" fmla="*/ 5164478 h 5188447"/>
              <a:gd name="connsiteX3" fmla="*/ 0 w 4884843"/>
              <a:gd name="connsiteY3" fmla="*/ 5188447 h 5188447"/>
              <a:gd name="connsiteX0" fmla="*/ 0 w 4861694"/>
              <a:gd name="connsiteY0" fmla="*/ 5188447 h 5188447"/>
              <a:gd name="connsiteX1" fmla="*/ 4861694 w 4861694"/>
              <a:gd name="connsiteY1" fmla="*/ 0 h 5188447"/>
              <a:gd name="connsiteX2" fmla="*/ 4849299 w 4861694"/>
              <a:gd name="connsiteY2" fmla="*/ 5182251 h 5188447"/>
              <a:gd name="connsiteX3" fmla="*/ 0 w 4861694"/>
              <a:gd name="connsiteY3" fmla="*/ 5188447 h 5188447"/>
              <a:gd name="connsiteX0" fmla="*/ 0 w 4875644"/>
              <a:gd name="connsiteY0" fmla="*/ 5188447 h 5199465"/>
              <a:gd name="connsiteX1" fmla="*/ 4861694 w 4875644"/>
              <a:gd name="connsiteY1" fmla="*/ 0 h 5199465"/>
              <a:gd name="connsiteX2" fmla="*/ 4875118 w 4875644"/>
              <a:gd name="connsiteY2" fmla="*/ 5199465 h 5199465"/>
              <a:gd name="connsiteX3" fmla="*/ 0 w 4875644"/>
              <a:gd name="connsiteY3" fmla="*/ 5188447 h 5199465"/>
              <a:gd name="connsiteX0" fmla="*/ 0 w 4875936"/>
              <a:gd name="connsiteY0" fmla="*/ 5214268 h 5225286"/>
              <a:gd name="connsiteX1" fmla="*/ 4870305 w 4875936"/>
              <a:gd name="connsiteY1" fmla="*/ 0 h 5225286"/>
              <a:gd name="connsiteX2" fmla="*/ 4875118 w 4875936"/>
              <a:gd name="connsiteY2" fmla="*/ 5225286 h 5225286"/>
              <a:gd name="connsiteX3" fmla="*/ 0 w 4875936"/>
              <a:gd name="connsiteY3" fmla="*/ 5214268 h 5225286"/>
              <a:gd name="connsiteX0" fmla="*/ 0 w 4870304"/>
              <a:gd name="connsiteY0" fmla="*/ 5214268 h 5216678"/>
              <a:gd name="connsiteX1" fmla="*/ 4870305 w 4870304"/>
              <a:gd name="connsiteY1" fmla="*/ 0 h 5216678"/>
              <a:gd name="connsiteX2" fmla="*/ 4866513 w 4870304"/>
              <a:gd name="connsiteY2" fmla="*/ 5216678 h 5216678"/>
              <a:gd name="connsiteX3" fmla="*/ 0 w 4870304"/>
              <a:gd name="connsiteY3" fmla="*/ 5214268 h 521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99E71CFF-B1A5-42DD-A3F2-2D2F540DE166}"/>
              </a:ext>
            </a:extLst>
          </p:cNvPr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>
            <a:extLst>
              <a:ext uri="{FF2B5EF4-FFF2-40B4-BE49-F238E27FC236}">
                <a16:creationId xmlns:a16="http://schemas.microsoft.com/office/drawing/2014/main" id="{A7B1CA7F-5DB0-4B94-BDB6-DB50611CFF7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>
            <a:extLst>
              <a:ext uri="{FF2B5EF4-FFF2-40B4-BE49-F238E27FC236}">
                <a16:creationId xmlns:a16="http://schemas.microsoft.com/office/drawing/2014/main" id="{B563B32E-BEB2-41AC-B3F2-D4354933DE7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>
            <a:extLst>
              <a:ext uri="{FF2B5EF4-FFF2-40B4-BE49-F238E27FC236}">
                <a16:creationId xmlns:a16="http://schemas.microsoft.com/office/drawing/2014/main" id="{B0DA98A6-4D20-435F-A7CA-A146AE7AEDE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401885" y="2022321"/>
            <a:ext cx="3412973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en-US" altLang="zh-CN" sz="2400" dirty="0"/>
              <a:t>Photoshop</a:t>
            </a:r>
            <a:r>
              <a:rPr lang="zh-CN" altLang="zh-CN" sz="2400" dirty="0"/>
              <a:t>软件</a:t>
            </a:r>
            <a:r>
              <a:rPr lang="zh-CN" altLang="zh-CN" sz="2400" dirty="0" smtClean="0"/>
              <a:t>概述</a:t>
            </a:r>
            <a:r>
              <a:rPr lang="zh-CN" altLang="en-US" sz="2400" dirty="0" smtClean="0"/>
              <a:t>和版本发展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-矩形 14">
            <a:extLst>
              <a:ext uri="{FF2B5EF4-FFF2-40B4-BE49-F238E27FC236}">
                <a16:creationId xmlns:a16="http://schemas.microsoft.com/office/drawing/2014/main" id="{CF0669BF-A54D-43FE-9C40-491FA80A051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401885" y="3436166"/>
            <a:ext cx="3899388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zh-CN" sz="2400" dirty="0"/>
              <a:t>矢量图和</a:t>
            </a:r>
            <a:r>
              <a:rPr lang="zh-CN" altLang="zh-CN" sz="2400" dirty="0" smtClean="0"/>
              <a:t>位图</a:t>
            </a:r>
            <a:r>
              <a:rPr lang="zh-CN" altLang="en-US" sz="2400" dirty="0"/>
              <a:t>、</a:t>
            </a:r>
            <a:r>
              <a:rPr lang="en-US" altLang="zh-CN" sz="2400" dirty="0" smtClean="0"/>
              <a:t>Photoshop </a:t>
            </a:r>
            <a:r>
              <a:rPr lang="zh-CN" altLang="zh-CN" sz="2400" dirty="0"/>
              <a:t>功能</a:t>
            </a:r>
            <a:r>
              <a:rPr lang="zh-CN" altLang="zh-CN" sz="2400" dirty="0" smtClean="0"/>
              <a:t>特色</a:t>
            </a:r>
            <a:r>
              <a:rPr lang="zh-CN" altLang="en-US" sz="2400" dirty="0" smtClean="0"/>
              <a:t>及用途</a:t>
            </a:r>
            <a:endParaRPr lang="zh-CN" altLang="zh-CN" sz="2400" dirty="0"/>
          </a:p>
        </p:txBody>
      </p:sp>
      <p:sp>
        <p:nvSpPr>
          <p:cNvPr id="13" name="PA-矩形 16">
            <a:extLst>
              <a:ext uri="{FF2B5EF4-FFF2-40B4-BE49-F238E27FC236}">
                <a16:creationId xmlns:a16="http://schemas.microsoft.com/office/drawing/2014/main" id="{A805E75B-1E6E-47AC-85CE-C8382B9C39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401884" y="4794619"/>
            <a:ext cx="3899389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zh-CN" sz="2400" dirty="0"/>
              <a:t>安装</a:t>
            </a:r>
            <a:r>
              <a:rPr lang="en-US" altLang="zh-CN" sz="2400" dirty="0"/>
              <a:t>Photoshop</a:t>
            </a:r>
            <a:endParaRPr lang="zh-CN" altLang="en-US" sz="32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9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/>
        </p:nvSpPr>
        <p:spPr>
          <a:xfrm>
            <a:off x="6448029" y="1882103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48029" y="3295948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448029" y="4654402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128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3" grpId="0"/>
      <p:bldP spid="17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84104" y="2202437"/>
            <a:ext cx="796040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Adobe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，简称“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PS”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Adobe 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公司旗下最为出名的图像处理软件之一，集图像扫描、编辑修改、图像制作、广告创意，图像输入与输出于一体的图形图像处理软件，深受广大平面设计人员和电脑美术爱好者的喜爱</a:t>
            </a:r>
            <a:r>
              <a:rPr lang="zh-CN" altLang="en-US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4103" y="1554880"/>
            <a:ext cx="2872646" cy="507831"/>
            <a:chOff x="1374414" y="2076831"/>
            <a:chExt cx="2872646" cy="507831"/>
          </a:xfrm>
        </p:grpSpPr>
        <p:sp>
          <p:nvSpPr>
            <p:cNvPr id="16" name="圆角矩形 15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20311" y="2130691"/>
              <a:ext cx="21808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认识 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484" y="2766381"/>
            <a:ext cx="2236909" cy="2178482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软件概述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509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84103" y="4261949"/>
            <a:ext cx="10321861" cy="1846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的主要设计师托马斯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诺尔发现当时的苹果电脑无法显示带灰度的黑白图像，因此编写了一个程序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Display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。并和他兄弟约翰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诺尔在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Display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的基础上不断修改完善为功能更为强大的图像编辑程序，最终将其命名为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61186" y="1110673"/>
            <a:ext cx="3708504" cy="507831"/>
            <a:chOff x="1271646" y="2076831"/>
            <a:chExt cx="3708504" cy="507831"/>
          </a:xfrm>
        </p:grpSpPr>
        <p:sp>
          <p:nvSpPr>
            <p:cNvPr id="28" name="圆角矩形 27"/>
            <p:cNvSpPr/>
            <p:nvPr/>
          </p:nvSpPr>
          <p:spPr>
            <a:xfrm>
              <a:off x="1271646" y="2076831"/>
              <a:ext cx="3708504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84038" y="2130691"/>
              <a:ext cx="3283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的由来及发展 </a:t>
              </a:r>
              <a:endPara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1" name="内容占位符 8198" descr="创始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24749" y="1757563"/>
            <a:ext cx="5742503" cy="278985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软件概述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297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477259" y="2053120"/>
            <a:ext cx="79604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1990</a:t>
            </a:r>
            <a:r>
              <a:rPr lang="zh-CN" altLang="en-US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1994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1998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2002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7.0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CS2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CS4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6549" y="1416074"/>
            <a:ext cx="2872646" cy="507831"/>
            <a:chOff x="1374414" y="2076831"/>
            <a:chExt cx="2872646" cy="507831"/>
          </a:xfrm>
        </p:grpSpPr>
        <p:sp>
          <p:nvSpPr>
            <p:cNvPr id="16" name="圆角矩形 15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63830" y="2130691"/>
              <a:ext cx="2693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Photoshop </a:t>
              </a:r>
              <a:r>
                <a:rPr lang="zh-CN" altLang="en-US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版本历史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4241391" y="2053120"/>
            <a:ext cx="79604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1991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1996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8.0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CS3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000" b="1" smtClean="0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月发行的版本</a:t>
            </a:r>
            <a:r>
              <a:rPr lang="en-US" altLang="zh-CN" sz="2000" b="1">
                <a:solidFill>
                  <a:srgbClr val="0DA0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CS5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6" t="15075" r="15636"/>
          <a:stretch/>
        </p:blipFill>
        <p:spPr>
          <a:xfrm>
            <a:off x="8437661" y="2131439"/>
            <a:ext cx="3440148" cy="32423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6" name="矩形 25"/>
          <p:cNvSpPr/>
          <p:nvPr/>
        </p:nvSpPr>
        <p:spPr>
          <a:xfrm>
            <a:off x="8606680" y="5330941"/>
            <a:ext cx="327112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Photoshop</a:t>
            </a:r>
            <a:r>
              <a:rPr lang="zh-CN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版本</a:t>
            </a:r>
            <a:r>
              <a:rPr lang="en-US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1.0.7</a:t>
            </a:r>
            <a:r>
              <a:rPr lang="zh-CN" altLang="zh-CN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正式发行</a:t>
            </a:r>
          </a:p>
        </p:txBody>
      </p:sp>
      <p:sp>
        <p:nvSpPr>
          <p:cNvPr id="35" name="矩形 34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软件概述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37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  <p:bldP spid="2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227228" y="1395814"/>
            <a:ext cx="636964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2012</a:t>
            </a:r>
            <a:r>
              <a:rPr lang="zh-CN" altLang="zh-CN" sz="2000" dirty="0"/>
              <a:t>年</a:t>
            </a:r>
            <a:r>
              <a:rPr lang="en-US" altLang="zh-CN" sz="2000" dirty="0"/>
              <a:t>3</a:t>
            </a:r>
            <a:r>
              <a:rPr lang="zh-CN" altLang="zh-CN" sz="2000" dirty="0"/>
              <a:t>月发行</a:t>
            </a:r>
            <a:r>
              <a:rPr lang="en-US" altLang="zh-CN" sz="2000" dirty="0">
                <a:hlinkClick r:id="rId4"/>
              </a:rPr>
              <a:t>Adobe Photoshop CS6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/>
              <a:t>2013</a:t>
            </a:r>
            <a:r>
              <a:rPr lang="zh-CN" altLang="zh-CN" sz="2000" dirty="0"/>
              <a:t>年</a:t>
            </a:r>
            <a:r>
              <a:rPr lang="en-US" altLang="zh-CN" sz="2000" dirty="0"/>
              <a:t>7</a:t>
            </a:r>
            <a:r>
              <a:rPr lang="zh-CN" altLang="zh-CN" sz="2000" dirty="0"/>
              <a:t>月，</a:t>
            </a:r>
            <a:r>
              <a:rPr lang="en-US" altLang="zh-CN" sz="2000" dirty="0"/>
              <a:t>Adobe</a:t>
            </a:r>
            <a:r>
              <a:rPr lang="zh-CN" altLang="zh-CN" sz="2000" dirty="0"/>
              <a:t>公司推出了新版本的</a:t>
            </a:r>
            <a:r>
              <a:rPr lang="en-US" altLang="zh-CN" sz="2000" dirty="0">
                <a:hlinkClick r:id="rId5"/>
              </a:rPr>
              <a:t>Photoshop CC</a:t>
            </a:r>
            <a:r>
              <a:rPr lang="zh-CN" altLang="zh-CN" sz="2000" dirty="0"/>
              <a:t>，自此，</a:t>
            </a:r>
            <a:r>
              <a:rPr lang="en-US" altLang="zh-CN" sz="2000" dirty="0">
                <a:hlinkClick r:id="rId6"/>
              </a:rPr>
              <a:t>Photoshop CS6</a:t>
            </a:r>
            <a:r>
              <a:rPr lang="zh-CN" altLang="zh-CN" sz="2000" dirty="0"/>
              <a:t>作为</a:t>
            </a:r>
            <a:r>
              <a:rPr lang="en-US" altLang="zh-CN" sz="2000" dirty="0"/>
              <a:t>Adobe CS</a:t>
            </a:r>
            <a:r>
              <a:rPr lang="zh-CN" altLang="zh-CN" sz="2000" dirty="0"/>
              <a:t>系列的最后一个版本被新的</a:t>
            </a:r>
            <a:r>
              <a:rPr lang="en-US" altLang="zh-CN" sz="2000" dirty="0"/>
              <a:t>CC</a:t>
            </a:r>
            <a:r>
              <a:rPr lang="zh-CN" altLang="zh-CN" sz="2000" dirty="0"/>
              <a:t>系列取代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2022</a:t>
            </a:r>
            <a:r>
              <a:rPr lang="zh-CN" altLang="zh-CN" sz="2000" dirty="0"/>
              <a:t>年</a:t>
            </a:r>
            <a:r>
              <a:rPr lang="en-US" altLang="zh-CN" sz="2000" dirty="0"/>
              <a:t>6</a:t>
            </a:r>
            <a:r>
              <a:rPr lang="zh-CN" altLang="zh-CN" sz="2000" dirty="0"/>
              <a:t>月，</a:t>
            </a:r>
            <a:r>
              <a:rPr lang="en-US" altLang="zh-CN" sz="2000" dirty="0" err="1"/>
              <a:t>AdobePhotoshop</a:t>
            </a:r>
            <a:r>
              <a:rPr lang="zh-CN" altLang="zh-CN" sz="2000" dirty="0"/>
              <a:t>是最受欢迎的图像编辑和特殊效果平台之一，现在其</a:t>
            </a:r>
            <a:r>
              <a:rPr lang="en-US" altLang="zh-CN" sz="2000" dirty="0"/>
              <a:t>Web</a:t>
            </a:r>
            <a:r>
              <a:rPr lang="zh-CN" altLang="zh-CN" sz="2000" dirty="0"/>
              <a:t>网页版免费提供给任何拥有</a:t>
            </a:r>
            <a:r>
              <a:rPr lang="en-US" altLang="zh-CN" sz="2000" dirty="0"/>
              <a:t>Adobe</a:t>
            </a:r>
            <a:r>
              <a:rPr lang="zh-CN" altLang="zh-CN" sz="2000" dirty="0"/>
              <a:t>帐户的用户。</a:t>
            </a:r>
            <a:r>
              <a:rPr lang="en-US" altLang="zh-CN" sz="2000" dirty="0"/>
              <a:t> 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2022</a:t>
            </a:r>
            <a:r>
              <a:rPr lang="zh-CN" altLang="zh-CN" sz="2000" dirty="0"/>
              <a:t>年</a:t>
            </a:r>
            <a:r>
              <a:rPr lang="en-US" altLang="zh-CN" sz="2000" dirty="0"/>
              <a:t>11</a:t>
            </a:r>
            <a:r>
              <a:rPr lang="zh-CN" altLang="zh-CN" sz="2000" dirty="0"/>
              <a:t>月发行</a:t>
            </a:r>
            <a:r>
              <a:rPr lang="en-US" altLang="zh-CN" sz="2000" dirty="0"/>
              <a:t>Adobe Photoshop 2023</a:t>
            </a:r>
            <a:r>
              <a:rPr lang="zh-CN" altLang="zh-CN" sz="2000" dirty="0"/>
              <a:t>。 </a:t>
            </a:r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zh-CN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内容占位符 9222" descr="cs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5579" y="1746133"/>
            <a:ext cx="3134036" cy="3134036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7634796" y="285461"/>
            <a:ext cx="4044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软件概述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608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49273" y="1039023"/>
            <a:ext cx="71763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 smtClean="0"/>
              <a:t>          </a:t>
            </a:r>
            <a:r>
              <a:rPr lang="zh-CN" altLang="zh-CN" sz="2000" dirty="0" smtClean="0"/>
              <a:t>矢量</a:t>
            </a:r>
            <a:r>
              <a:rPr lang="zh-CN" altLang="zh-CN" sz="2000" dirty="0"/>
              <a:t>图是根据几何特性来绘制图形，是用线段和曲线描述图像，矢量可以是一个点或一条线，矢量图只能靠软件生成</a:t>
            </a:r>
            <a:r>
              <a:rPr lang="zh-CN" altLang="zh-CN" sz="2000" dirty="0" smtClean="0"/>
              <a:t>，位图</a:t>
            </a:r>
            <a:r>
              <a:rPr lang="zh-CN" altLang="zh-CN" sz="2000" dirty="0"/>
              <a:t>图像也称为点阵图像，位图使用像素的一格一格的小点来描述图像，</a:t>
            </a:r>
            <a:r>
              <a:rPr lang="en-US" altLang="zh-CN" sz="2000" dirty="0"/>
              <a:t>Photoshop</a:t>
            </a:r>
            <a:r>
              <a:rPr lang="zh-CN" altLang="zh-CN" sz="2000" dirty="0"/>
              <a:t>软件是位图制作软件</a:t>
            </a:r>
            <a:r>
              <a:rPr lang="zh-CN" altLang="zh-CN" sz="2000" dirty="0" smtClean="0"/>
              <a:t>。</a:t>
            </a:r>
            <a:endParaRPr lang="en-US" altLang="zh-CN" sz="2000" dirty="0"/>
          </a:p>
          <a:p>
            <a:pPr>
              <a:lnSpc>
                <a:spcPct val="200000"/>
              </a:lnSpc>
            </a:pPr>
            <a:r>
              <a:rPr lang="en-US" altLang="zh-CN" sz="2000" dirty="0" smtClean="0"/>
              <a:t>         </a:t>
            </a:r>
            <a:r>
              <a:rPr lang="zh-CN" altLang="en-US" sz="2000" dirty="0" smtClean="0"/>
              <a:t>而</a:t>
            </a:r>
            <a:r>
              <a:rPr lang="zh-CN" altLang="zh-CN" sz="2000" dirty="0" smtClean="0"/>
              <a:t>矢量</a:t>
            </a:r>
            <a:r>
              <a:rPr lang="zh-CN" altLang="zh-CN" sz="2000" dirty="0"/>
              <a:t>图形与分辨率无关，可以将它缩放到任意</a:t>
            </a:r>
            <a:r>
              <a:rPr lang="zh-CN" altLang="zh-CN" sz="2000" dirty="0" smtClean="0"/>
              <a:t>大小都</a:t>
            </a:r>
            <a:r>
              <a:rPr lang="zh-CN" altLang="zh-CN" sz="2000" dirty="0"/>
              <a:t>不会影响清晰度，而位图是由一个一个像素点产生，当放大图像时，像素点也放大了，但每个像素点表示的颜色是单一的</a:t>
            </a:r>
            <a:r>
              <a:rPr lang="zh-CN" altLang="zh-CN" sz="2000" dirty="0" smtClean="0"/>
              <a:t>，出现</a:t>
            </a:r>
            <a:r>
              <a:rPr lang="zh-CN" altLang="zh-CN" sz="2000" dirty="0"/>
              <a:t>咱们平时所见到的马赛克状</a:t>
            </a:r>
            <a:r>
              <a:rPr lang="zh-CN" altLang="zh-CN" sz="2000" dirty="0" smtClean="0"/>
              <a:t>。</a:t>
            </a:r>
            <a:endParaRPr lang="zh-CN" altLang="zh-CN" sz="2000" dirty="0"/>
          </a:p>
        </p:txBody>
      </p:sp>
      <p:sp>
        <p:nvSpPr>
          <p:cNvPr id="14" name="矩形 13"/>
          <p:cNvSpPr/>
          <p:nvPr/>
        </p:nvSpPr>
        <p:spPr>
          <a:xfrm>
            <a:off x="8712555" y="317012"/>
            <a:ext cx="29178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矢量图和位图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 descr="矢量图和位图区别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8" r="26516" b="1943"/>
          <a:stretch>
            <a:fillRect/>
          </a:stretch>
        </p:blipFill>
        <p:spPr>
          <a:xfrm>
            <a:off x="8510424" y="2059722"/>
            <a:ext cx="3094248" cy="2792481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625583" y="647869"/>
            <a:ext cx="2872646" cy="507831"/>
            <a:chOff x="1374414" y="2076831"/>
            <a:chExt cx="2872646" cy="507831"/>
          </a:xfrm>
        </p:grpSpPr>
        <p:sp>
          <p:nvSpPr>
            <p:cNvPr id="27" name="圆角矩形 26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948967" y="2130691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矢量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图和位图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56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D7DF2D83-34CE-4B6C-A1EF-E37BFE7EE255}"/>
              </a:ext>
            </a:extLst>
          </p:cNvPr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>
              <a:extLst>
                <a:ext uri="{FF2B5EF4-FFF2-40B4-BE49-F238E27FC236}">
                  <a16:creationId xmlns:a16="http://schemas.microsoft.com/office/drawing/2014/main" id="{7928C8B9-B129-4DBE-B10F-D4B35548FD5A}"/>
                </a:ext>
              </a:extLst>
            </p:cNvPr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:a16="http://schemas.microsoft.com/office/drawing/2014/main" id="{B2CEA6D7-D8D7-40A8-B70A-AB30E86EF4A0}"/>
                </a:ext>
              </a:extLst>
            </p:cNvPr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3" name="直角三角形 22">
              <a:extLst>
                <a:ext uri="{FF2B5EF4-FFF2-40B4-BE49-F238E27FC236}">
                  <a16:creationId xmlns:a16="http://schemas.microsoft.com/office/drawing/2014/main" id="{B3F88842-3827-4434-AA7B-F7E6B6C90AE2}"/>
                </a:ext>
              </a:extLst>
            </p:cNvPr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  <p:sp>
          <p:nvSpPr>
            <p:cNvPr id="24" name="直角三角形 23">
              <a:extLst>
                <a:ext uri="{FF2B5EF4-FFF2-40B4-BE49-F238E27FC236}">
                  <a16:creationId xmlns:a16="http://schemas.microsoft.com/office/drawing/2014/main" id="{85D6D55B-6A40-46EB-869F-0F8B78672B97}"/>
                </a:ext>
              </a:extLst>
            </p:cNvPr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761614" y="285461"/>
            <a:ext cx="29178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矢量图和位图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509319"/>
              </p:ext>
            </p:extLst>
          </p:nvPr>
        </p:nvGraphicFramePr>
        <p:xfrm>
          <a:off x="2975956" y="3862157"/>
          <a:ext cx="5624542" cy="22160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3783">
                  <a:extLst>
                    <a:ext uri="{9D8B030D-6E8A-4147-A177-3AD203B41FA5}">
                      <a16:colId xmlns:a16="http://schemas.microsoft.com/office/drawing/2014/main" val="1643258634"/>
                    </a:ext>
                  </a:extLst>
                </a:gridCol>
                <a:gridCol w="485762">
                  <a:extLst>
                    <a:ext uri="{9D8B030D-6E8A-4147-A177-3AD203B41FA5}">
                      <a16:colId xmlns:a16="http://schemas.microsoft.com/office/drawing/2014/main" val="2596022769"/>
                    </a:ext>
                  </a:extLst>
                </a:gridCol>
                <a:gridCol w="1941728">
                  <a:extLst>
                    <a:ext uri="{9D8B030D-6E8A-4147-A177-3AD203B41FA5}">
                      <a16:colId xmlns:a16="http://schemas.microsoft.com/office/drawing/2014/main" val="2556683159"/>
                    </a:ext>
                  </a:extLst>
                </a:gridCol>
                <a:gridCol w="1270505">
                  <a:extLst>
                    <a:ext uri="{9D8B030D-6E8A-4147-A177-3AD203B41FA5}">
                      <a16:colId xmlns:a16="http://schemas.microsoft.com/office/drawing/2014/main" val="1255054146"/>
                    </a:ext>
                  </a:extLst>
                </a:gridCol>
                <a:gridCol w="1112764">
                  <a:extLst>
                    <a:ext uri="{9D8B030D-6E8A-4147-A177-3AD203B41FA5}">
                      <a16:colId xmlns:a16="http://schemas.microsoft.com/office/drawing/2014/main" val="2155064467"/>
                    </a:ext>
                  </a:extLst>
                </a:gridCol>
              </a:tblGrid>
              <a:tr h="2958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图像类型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组成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优点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缺点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常用制作工具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498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点阵图像（位图）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像素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只要有足够多的不同色彩的像素，就可以制作出色彩丰富的图像，逼真的表现自然界的景象。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缩放和旋转容易失真，同时文件容易较大。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Photoshop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3387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矢量图像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数学向量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文件容量较小，在进行放大、缩小或旋转等操作时图像不会失真。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不易制作色彩变化太大的图像。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Illustrator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52967"/>
                  </a:ext>
                </a:extLst>
              </a:tr>
            </a:tbl>
          </a:graphicData>
        </a:graphic>
      </p:graphicFrame>
      <p:sp>
        <p:nvSpPr>
          <p:cNvPr id="26" name="矩形 25"/>
          <p:cNvSpPr/>
          <p:nvPr/>
        </p:nvSpPr>
        <p:spPr>
          <a:xfrm>
            <a:off x="947318" y="916080"/>
            <a:ext cx="101276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         </a:t>
            </a:r>
            <a:r>
              <a:rPr lang="zh-CN" altLang="zh-CN" sz="2000" dirty="0" smtClean="0"/>
              <a:t>位图</a:t>
            </a:r>
            <a:r>
              <a:rPr lang="zh-CN" altLang="zh-CN" sz="2000" dirty="0"/>
              <a:t>表现的色彩比较丰富</a:t>
            </a:r>
            <a:r>
              <a:rPr lang="zh-CN" altLang="zh-CN" sz="2000" dirty="0" smtClean="0"/>
              <a:t>，可</a:t>
            </a:r>
            <a:r>
              <a:rPr lang="zh-CN" altLang="zh-CN" sz="2000" dirty="0"/>
              <a:t>逼真表现自然界各类实物；而矢量图形色彩不丰富</a:t>
            </a:r>
            <a:r>
              <a:rPr lang="zh-CN" altLang="zh-CN" sz="2000" dirty="0" smtClean="0"/>
              <a:t>，常常</a:t>
            </a:r>
            <a:r>
              <a:rPr lang="zh-CN" altLang="zh-CN" sz="2000" dirty="0"/>
              <a:t>用来表示标识、图标、</a:t>
            </a:r>
            <a:r>
              <a:rPr lang="en-US" altLang="zh-CN" sz="2000" dirty="0"/>
              <a:t>Logo</a:t>
            </a:r>
            <a:r>
              <a:rPr lang="zh-CN" altLang="zh-CN" sz="2000" dirty="0"/>
              <a:t>等简单直接的图像。</a:t>
            </a:r>
          </a:p>
          <a:p>
            <a:pPr>
              <a:lnSpc>
                <a:spcPct val="150000"/>
              </a:lnSpc>
            </a:pPr>
            <a:r>
              <a:rPr lang="zh-CN" altLang="zh-CN" sz="2000" dirty="0"/>
              <a:t>位图的文件类型很多，如</a:t>
            </a:r>
            <a:r>
              <a:rPr lang="en-US" altLang="zh-CN" sz="2000" dirty="0"/>
              <a:t>*.bmp</a:t>
            </a:r>
            <a:r>
              <a:rPr lang="zh-CN" altLang="zh-CN" sz="2000" dirty="0"/>
              <a:t>、</a:t>
            </a:r>
            <a:r>
              <a:rPr lang="en-US" altLang="zh-CN" sz="2000" dirty="0"/>
              <a:t>*.</a:t>
            </a:r>
            <a:r>
              <a:rPr lang="en-US" altLang="zh-CN" sz="2000" dirty="0" err="1"/>
              <a:t>pcx</a:t>
            </a:r>
            <a:r>
              <a:rPr lang="zh-CN" altLang="zh-CN" sz="2000" dirty="0"/>
              <a:t>、</a:t>
            </a:r>
            <a:r>
              <a:rPr lang="en-US" altLang="zh-CN" sz="2000" dirty="0"/>
              <a:t>*.gif</a:t>
            </a:r>
            <a:r>
              <a:rPr lang="zh-CN" altLang="zh-CN" sz="2000" dirty="0"/>
              <a:t>、</a:t>
            </a:r>
            <a:r>
              <a:rPr lang="en-US" altLang="zh-CN" sz="2000" dirty="0"/>
              <a:t>*.jpg</a:t>
            </a:r>
            <a:r>
              <a:rPr lang="zh-CN" altLang="zh-CN" sz="2000" dirty="0"/>
              <a:t>、</a:t>
            </a:r>
            <a:r>
              <a:rPr lang="en-US" altLang="zh-CN" sz="2000" dirty="0"/>
              <a:t>*.</a:t>
            </a:r>
            <a:r>
              <a:rPr lang="en-US" altLang="zh-CN" sz="2000" dirty="0" err="1"/>
              <a:t>tif</a:t>
            </a:r>
            <a:r>
              <a:rPr lang="zh-CN" altLang="zh-CN" sz="2000" dirty="0"/>
              <a:t>、</a:t>
            </a:r>
            <a:r>
              <a:rPr lang="en-US" altLang="zh-CN" sz="2000" dirty="0" err="1"/>
              <a:t>photoshop</a:t>
            </a:r>
            <a:r>
              <a:rPr lang="zh-CN" altLang="zh-CN" sz="2000" dirty="0"/>
              <a:t>的</a:t>
            </a:r>
            <a:r>
              <a:rPr lang="en-US" altLang="zh-CN" sz="2000" dirty="0"/>
              <a:t>*.</a:t>
            </a:r>
            <a:r>
              <a:rPr lang="en-US" altLang="zh-CN" sz="2000" dirty="0" err="1"/>
              <a:t>psd</a:t>
            </a:r>
            <a:r>
              <a:rPr lang="en-US" altLang="zh-CN" sz="2000" dirty="0"/>
              <a:t> </a:t>
            </a:r>
            <a:r>
              <a:rPr lang="zh-CN" altLang="zh-CN" sz="2000" dirty="0"/>
              <a:t>等；矢量图形</a:t>
            </a:r>
            <a:r>
              <a:rPr lang="zh-CN" altLang="zh-CN" sz="2000" dirty="0" smtClean="0"/>
              <a:t>格式如</a:t>
            </a:r>
            <a:r>
              <a:rPr lang="en-US" altLang="zh-CN" sz="2000" dirty="0" err="1"/>
              <a:t>Adobelllustrator</a:t>
            </a:r>
            <a:r>
              <a:rPr lang="zh-CN" altLang="zh-CN" sz="2000" dirty="0"/>
              <a:t>的</a:t>
            </a:r>
            <a:r>
              <a:rPr lang="en-US" altLang="zh-CN" sz="2000" dirty="0"/>
              <a:t>*.AI</a:t>
            </a:r>
            <a:r>
              <a:rPr lang="zh-CN" altLang="zh-CN" sz="2000" dirty="0"/>
              <a:t>、</a:t>
            </a:r>
            <a:r>
              <a:rPr lang="en-US" altLang="zh-CN" sz="2000" dirty="0"/>
              <a:t>*.EPS</a:t>
            </a:r>
            <a:r>
              <a:rPr lang="zh-CN" altLang="zh-CN" sz="2000" dirty="0"/>
              <a:t>和</a:t>
            </a:r>
            <a:r>
              <a:rPr lang="en-US" altLang="zh-CN" sz="2000" dirty="0"/>
              <a:t>SVG</a:t>
            </a:r>
            <a:r>
              <a:rPr lang="zh-CN" altLang="zh-CN" sz="2000" dirty="0"/>
              <a:t>、</a:t>
            </a:r>
            <a:r>
              <a:rPr lang="en-US" altLang="zh-CN" sz="2000" dirty="0"/>
              <a:t>AutoCAD</a:t>
            </a:r>
            <a:r>
              <a:rPr lang="zh-CN" altLang="zh-CN" sz="2000" dirty="0"/>
              <a:t>的</a:t>
            </a:r>
            <a:r>
              <a:rPr lang="en-US" altLang="zh-CN" sz="2000" dirty="0"/>
              <a:t>*.</a:t>
            </a:r>
            <a:r>
              <a:rPr lang="en-US" altLang="zh-CN" sz="2000" dirty="0" err="1"/>
              <a:t>dwg</a:t>
            </a:r>
            <a:r>
              <a:rPr lang="zh-CN" altLang="zh-CN" sz="2000" dirty="0"/>
              <a:t>和</a:t>
            </a:r>
            <a:r>
              <a:rPr lang="en-US" altLang="zh-CN" sz="2000" dirty="0"/>
              <a:t>d </a:t>
            </a:r>
            <a:r>
              <a:rPr lang="en-US" altLang="zh-CN" sz="2000" dirty="0" err="1"/>
              <a:t>xf</a:t>
            </a:r>
            <a:r>
              <a:rPr lang="zh-CN" altLang="zh-CN" sz="2000" dirty="0"/>
              <a:t>、</a:t>
            </a:r>
            <a:r>
              <a:rPr lang="en-US" altLang="zh-CN" sz="2000" dirty="0"/>
              <a:t>Corel DRAW</a:t>
            </a:r>
            <a:r>
              <a:rPr lang="zh-CN" altLang="zh-CN" sz="2000" dirty="0"/>
              <a:t>的</a:t>
            </a:r>
            <a:r>
              <a:rPr lang="en-US" altLang="zh-CN" sz="2000" dirty="0"/>
              <a:t>*.</a:t>
            </a:r>
            <a:r>
              <a:rPr lang="en-US" altLang="zh-CN" sz="2000" dirty="0" err="1"/>
              <a:t>cdr</a:t>
            </a:r>
            <a:r>
              <a:rPr lang="zh-CN" altLang="zh-CN" sz="2000" dirty="0"/>
              <a:t>等</a:t>
            </a:r>
            <a:r>
              <a:rPr lang="zh-CN" altLang="zh-CN" sz="2000" dirty="0" smtClean="0"/>
              <a:t>。由于</a:t>
            </a:r>
            <a:r>
              <a:rPr lang="zh-CN" altLang="zh-CN" sz="2000" dirty="0"/>
              <a:t>位图表现的</a:t>
            </a:r>
            <a:r>
              <a:rPr lang="zh-CN" altLang="zh-CN" sz="2000" dirty="0" smtClean="0"/>
              <a:t>色彩丰富，颜色</a:t>
            </a:r>
            <a:r>
              <a:rPr lang="zh-CN" altLang="zh-CN" sz="2000" dirty="0"/>
              <a:t>信息越</a:t>
            </a:r>
            <a:r>
              <a:rPr lang="zh-CN" altLang="zh-CN" sz="2000" dirty="0" smtClean="0"/>
              <a:t>多</a:t>
            </a:r>
            <a:r>
              <a:rPr lang="zh-CN" altLang="zh-CN" sz="2000" dirty="0"/>
              <a:t>越清晰</a:t>
            </a:r>
            <a:r>
              <a:rPr lang="zh-CN" altLang="zh-CN" sz="2000" dirty="0" smtClean="0"/>
              <a:t>，</a:t>
            </a:r>
            <a:r>
              <a:rPr lang="zh-CN" altLang="zh-CN" sz="2000" dirty="0"/>
              <a:t>占用</a:t>
            </a:r>
            <a:r>
              <a:rPr lang="zh-CN" altLang="zh-CN" sz="2000" dirty="0" smtClean="0"/>
              <a:t>空间</a:t>
            </a:r>
            <a:r>
              <a:rPr lang="zh-CN" altLang="en-US" sz="2000" dirty="0" smtClean="0"/>
              <a:t>就</a:t>
            </a:r>
            <a:r>
              <a:rPr lang="zh-CN" altLang="zh-CN" sz="2000" dirty="0" smtClean="0"/>
              <a:t>越大</a:t>
            </a:r>
            <a:r>
              <a:rPr lang="zh-CN" altLang="en-US" sz="2000" dirty="0" smtClean="0"/>
              <a:t>，而</a:t>
            </a:r>
            <a:r>
              <a:rPr lang="zh-CN" altLang="zh-CN" sz="2000" dirty="0" smtClean="0"/>
              <a:t>矢量</a:t>
            </a:r>
            <a:r>
              <a:rPr lang="zh-CN" altLang="zh-CN" sz="2000" dirty="0"/>
              <a:t>图形表现的图像颜色比较单一，</a:t>
            </a:r>
            <a:r>
              <a:rPr lang="zh-CN" altLang="zh-CN" sz="2000" dirty="0" smtClean="0"/>
              <a:t>所以占用空间小。</a:t>
            </a:r>
            <a:endParaRPr lang="zh-CN" altLang="zh-CN" sz="20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509029" y="393956"/>
            <a:ext cx="2872646" cy="507831"/>
            <a:chOff x="1374414" y="2076831"/>
            <a:chExt cx="2872646" cy="507831"/>
          </a:xfrm>
        </p:grpSpPr>
        <p:sp>
          <p:nvSpPr>
            <p:cNvPr id="25" name="圆角矩形 24"/>
            <p:cNvSpPr/>
            <p:nvPr/>
          </p:nvSpPr>
          <p:spPr>
            <a:xfrm>
              <a:off x="1374414" y="2076831"/>
              <a:ext cx="2872646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 panose="020F0502020204030204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948967" y="2130691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矢量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图和位图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030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 panose="020F0302020204030204"/>
        <a:ea typeface="iekie jianheiti"/>
        <a:cs typeface=""/>
      </a:majorFont>
      <a:minorFont>
        <a:latin typeface="iekie jianheiti" panose="020F0502020204030204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3667</TotalTime>
  <Words>1622</Words>
  <Application>Microsoft Office PowerPoint</Application>
  <PresentationFormat>宽屏</PresentationFormat>
  <Paragraphs>178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iekie jianheiti</vt:lpstr>
      <vt:lpstr>Source Han Sans CN Normal</vt:lpstr>
      <vt:lpstr>zihun59hao-chuangcuhei</vt:lpstr>
      <vt:lpstr>等线</vt:lpstr>
      <vt:lpstr>等线 Light</vt:lpstr>
      <vt:lpstr>宋体</vt:lpstr>
      <vt:lpstr>微软雅黑</vt:lpstr>
      <vt:lpstr>印品黑体</vt:lpstr>
      <vt:lpstr>Arial</vt:lpstr>
      <vt:lpstr>Calibri</vt:lpstr>
      <vt:lpstr>Times New Roman</vt:lpstr>
      <vt:lpstr>Wingdings</vt:lpstr>
      <vt:lpstr>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502</cp:revision>
  <dcterms:created xsi:type="dcterms:W3CDTF">2019-04-09T06:58:04Z</dcterms:created>
  <dcterms:modified xsi:type="dcterms:W3CDTF">2025-02-24T08:57:14Z</dcterms:modified>
</cp:coreProperties>
</file>